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75"/>
  </p:notesMasterIdLst>
  <p:sldIdLst>
    <p:sldId id="287" r:id="rId5"/>
    <p:sldId id="350" r:id="rId6"/>
    <p:sldId id="354" r:id="rId7"/>
    <p:sldId id="355" r:id="rId8"/>
    <p:sldId id="356" r:id="rId9"/>
    <p:sldId id="357" r:id="rId10"/>
    <p:sldId id="358" r:id="rId11"/>
    <p:sldId id="360" r:id="rId12"/>
    <p:sldId id="361" r:id="rId13"/>
    <p:sldId id="359" r:id="rId14"/>
    <p:sldId id="366" r:id="rId15"/>
    <p:sldId id="367" r:id="rId16"/>
    <p:sldId id="368" r:id="rId17"/>
    <p:sldId id="369" r:id="rId18"/>
    <p:sldId id="370" r:id="rId19"/>
    <p:sldId id="352" r:id="rId20"/>
    <p:sldId id="362" r:id="rId21"/>
    <p:sldId id="363" r:id="rId22"/>
    <p:sldId id="364" r:id="rId23"/>
    <p:sldId id="365" r:id="rId24"/>
    <p:sldId id="353" r:id="rId25"/>
    <p:sldId id="260" r:id="rId26"/>
    <p:sldId id="303" r:id="rId27"/>
    <p:sldId id="304" r:id="rId28"/>
    <p:sldId id="306" r:id="rId29"/>
    <p:sldId id="298" r:id="rId30"/>
    <p:sldId id="299" r:id="rId31"/>
    <p:sldId id="300" r:id="rId32"/>
    <p:sldId id="301" r:id="rId33"/>
    <p:sldId id="302" r:id="rId34"/>
    <p:sldId id="293" r:id="rId35"/>
    <p:sldId id="307" r:id="rId36"/>
    <p:sldId id="308" r:id="rId37"/>
    <p:sldId id="309" r:id="rId38"/>
    <p:sldId id="315" r:id="rId39"/>
    <p:sldId id="311" r:id="rId40"/>
    <p:sldId id="316" r:id="rId41"/>
    <p:sldId id="313" r:id="rId42"/>
    <p:sldId id="314" r:id="rId43"/>
    <p:sldId id="294" r:id="rId44"/>
    <p:sldId id="317" r:id="rId45"/>
    <p:sldId id="318" r:id="rId46"/>
    <p:sldId id="319" r:id="rId47"/>
    <p:sldId id="320" r:id="rId48"/>
    <p:sldId id="321" r:id="rId49"/>
    <p:sldId id="322" r:id="rId50"/>
    <p:sldId id="323" r:id="rId51"/>
    <p:sldId id="325" r:id="rId52"/>
    <p:sldId id="345" r:id="rId53"/>
    <p:sldId id="327" r:id="rId54"/>
    <p:sldId id="328" r:id="rId55"/>
    <p:sldId id="330" r:id="rId56"/>
    <p:sldId id="331" r:id="rId57"/>
    <p:sldId id="332" r:id="rId58"/>
    <p:sldId id="333" r:id="rId59"/>
    <p:sldId id="334" r:id="rId60"/>
    <p:sldId id="335" r:id="rId61"/>
    <p:sldId id="336" r:id="rId62"/>
    <p:sldId id="337" r:id="rId63"/>
    <p:sldId id="346" r:id="rId64"/>
    <p:sldId id="338" r:id="rId65"/>
    <p:sldId id="339" r:id="rId66"/>
    <p:sldId id="340" r:id="rId67"/>
    <p:sldId id="348" r:id="rId68"/>
    <p:sldId id="341" r:id="rId69"/>
    <p:sldId id="342" r:id="rId70"/>
    <p:sldId id="349" r:id="rId71"/>
    <p:sldId id="343" r:id="rId72"/>
    <p:sldId id="347" r:id="rId73"/>
    <p:sldId id="28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38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55" autoAdjust="0"/>
  </p:normalViewPr>
  <p:slideViewPr>
    <p:cSldViewPr snapToGrid="0">
      <p:cViewPr varScale="1">
        <p:scale>
          <a:sx n="111" d="100"/>
          <a:sy n="111" d="100"/>
        </p:scale>
        <p:origin x="9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ABAF6-0455-432D-9BF6-86489D8B125C}" type="doc">
      <dgm:prSet loTypeId="urn:microsoft.com/office/officeart/2005/8/layout/chevron1" loCatId="process" qsTypeId="urn:microsoft.com/office/officeart/2005/8/quickstyle/3d4" qsCatId="3D" csTypeId="urn:microsoft.com/office/officeart/2005/8/colors/accent2_4" csCatId="accent2" phldr="1"/>
      <dgm:spPr/>
    </dgm:pt>
    <dgm:pt modelId="{136D8FFD-BE8C-493D-955C-F946FDD59260}">
      <dgm:prSet phldrT="[文字]"/>
      <dgm:spPr/>
      <dgm:t>
        <a:bodyPr/>
        <a:lstStyle/>
        <a:p>
          <a:r>
            <a:rPr lang="en-US" altLang="zh-TW" dirty="0" smtClean="0"/>
            <a:t>BUILD</a:t>
          </a:r>
          <a:endParaRPr lang="zh-TW" altLang="en-US" dirty="0"/>
        </a:p>
      </dgm:t>
    </dgm:pt>
    <dgm:pt modelId="{D3DD84F4-5B45-4673-BB5A-7AE848D9C3E1}" type="parTrans" cxnId="{C3599EB9-4F82-432D-980E-40E31F34A356}">
      <dgm:prSet/>
      <dgm:spPr/>
      <dgm:t>
        <a:bodyPr/>
        <a:lstStyle/>
        <a:p>
          <a:endParaRPr lang="zh-TW" altLang="en-US"/>
        </a:p>
      </dgm:t>
    </dgm:pt>
    <dgm:pt modelId="{C10C00BA-BCD4-4DAE-B406-170AB846F86D}" type="sibTrans" cxnId="{C3599EB9-4F82-432D-980E-40E31F34A356}">
      <dgm:prSet/>
      <dgm:spPr/>
      <dgm:t>
        <a:bodyPr/>
        <a:lstStyle/>
        <a:p>
          <a:endParaRPr lang="zh-TW" altLang="en-US"/>
        </a:p>
      </dgm:t>
    </dgm:pt>
    <dgm:pt modelId="{41262BDC-5A2B-4651-AC2B-B1FF28F7A6D2}">
      <dgm:prSet phldrT="[文字]"/>
      <dgm:spPr/>
      <dgm:t>
        <a:bodyPr/>
        <a:lstStyle/>
        <a:p>
          <a:r>
            <a:rPr lang="en-US" altLang="zh-TW" dirty="0" smtClean="0"/>
            <a:t>SHIP</a:t>
          </a:r>
          <a:endParaRPr lang="zh-TW" altLang="en-US" dirty="0"/>
        </a:p>
      </dgm:t>
    </dgm:pt>
    <dgm:pt modelId="{1A9BE9D0-561E-494B-9013-6746086503F0}" type="parTrans" cxnId="{26FA4ADF-5838-496C-A03D-3BB966AA7ACD}">
      <dgm:prSet/>
      <dgm:spPr/>
      <dgm:t>
        <a:bodyPr/>
        <a:lstStyle/>
        <a:p>
          <a:endParaRPr lang="zh-TW" altLang="en-US"/>
        </a:p>
      </dgm:t>
    </dgm:pt>
    <dgm:pt modelId="{5E53BFEB-3EED-482A-B7F9-465FBC4A00AF}" type="sibTrans" cxnId="{26FA4ADF-5838-496C-A03D-3BB966AA7ACD}">
      <dgm:prSet/>
      <dgm:spPr/>
      <dgm:t>
        <a:bodyPr/>
        <a:lstStyle/>
        <a:p>
          <a:endParaRPr lang="zh-TW" altLang="en-US"/>
        </a:p>
      </dgm:t>
    </dgm:pt>
    <dgm:pt modelId="{B2C50A95-C6DF-40C3-A17D-C0EC77D6C527}">
      <dgm:prSet phldrT="[文字]"/>
      <dgm:spPr/>
      <dgm:t>
        <a:bodyPr/>
        <a:lstStyle/>
        <a:p>
          <a:r>
            <a:rPr lang="en-US" altLang="zh-TW" dirty="0" smtClean="0"/>
            <a:t>RUN</a:t>
          </a:r>
          <a:endParaRPr lang="zh-TW" altLang="en-US" dirty="0"/>
        </a:p>
      </dgm:t>
    </dgm:pt>
    <dgm:pt modelId="{6E3CA115-1918-4DBA-848D-271C99C1D70D}" type="parTrans" cxnId="{C38DBA77-6698-4124-AC67-A630E947AA56}">
      <dgm:prSet/>
      <dgm:spPr/>
      <dgm:t>
        <a:bodyPr/>
        <a:lstStyle/>
        <a:p>
          <a:endParaRPr lang="zh-TW" altLang="en-US"/>
        </a:p>
      </dgm:t>
    </dgm:pt>
    <dgm:pt modelId="{411A8316-5FF3-4496-841F-65B793822C9C}" type="sibTrans" cxnId="{C38DBA77-6698-4124-AC67-A630E947AA56}">
      <dgm:prSet/>
      <dgm:spPr/>
      <dgm:t>
        <a:bodyPr/>
        <a:lstStyle/>
        <a:p>
          <a:endParaRPr lang="zh-TW" altLang="en-US"/>
        </a:p>
      </dgm:t>
    </dgm:pt>
    <dgm:pt modelId="{2888950C-B739-424B-BD36-B461C4C6CDDD}" type="pres">
      <dgm:prSet presAssocID="{EAEABAF6-0455-432D-9BF6-86489D8B125C}" presName="Name0" presStyleCnt="0">
        <dgm:presLayoutVars>
          <dgm:dir/>
          <dgm:animLvl val="lvl"/>
          <dgm:resizeHandles val="exact"/>
        </dgm:presLayoutVars>
      </dgm:prSet>
      <dgm:spPr/>
    </dgm:pt>
    <dgm:pt modelId="{DAD4981E-3BA1-4B17-B2CC-00646EDF3254}" type="pres">
      <dgm:prSet presAssocID="{136D8FFD-BE8C-493D-955C-F946FDD59260}" presName="parTxOnly" presStyleLbl="node1" presStyleIdx="0" presStyleCnt="3">
        <dgm:presLayoutVars>
          <dgm:chMax val="0"/>
          <dgm:chPref val="0"/>
          <dgm:bulletEnabled val="1"/>
        </dgm:presLayoutVars>
      </dgm:prSet>
      <dgm:spPr/>
      <dgm:t>
        <a:bodyPr/>
        <a:lstStyle/>
        <a:p>
          <a:endParaRPr lang="zh-TW" altLang="en-US"/>
        </a:p>
      </dgm:t>
    </dgm:pt>
    <dgm:pt modelId="{4BD67E1D-3CC8-47E5-814F-539BEBB75C22}" type="pres">
      <dgm:prSet presAssocID="{C10C00BA-BCD4-4DAE-B406-170AB846F86D}" presName="parTxOnlySpace" presStyleCnt="0"/>
      <dgm:spPr/>
    </dgm:pt>
    <dgm:pt modelId="{01FEC20E-8938-4323-AE1F-03B66BE22FF8}" type="pres">
      <dgm:prSet presAssocID="{41262BDC-5A2B-4651-AC2B-B1FF28F7A6D2}" presName="parTxOnly" presStyleLbl="node1" presStyleIdx="1" presStyleCnt="3">
        <dgm:presLayoutVars>
          <dgm:chMax val="0"/>
          <dgm:chPref val="0"/>
          <dgm:bulletEnabled val="1"/>
        </dgm:presLayoutVars>
      </dgm:prSet>
      <dgm:spPr/>
      <dgm:t>
        <a:bodyPr/>
        <a:lstStyle/>
        <a:p>
          <a:endParaRPr lang="zh-TW" altLang="en-US"/>
        </a:p>
      </dgm:t>
    </dgm:pt>
    <dgm:pt modelId="{FB29018B-449F-46D2-B0D4-B89636BB929B}" type="pres">
      <dgm:prSet presAssocID="{5E53BFEB-3EED-482A-B7F9-465FBC4A00AF}" presName="parTxOnlySpace" presStyleCnt="0"/>
      <dgm:spPr/>
    </dgm:pt>
    <dgm:pt modelId="{ACFEFAD3-F2F1-4367-A645-2D3A141D0F8D}" type="pres">
      <dgm:prSet presAssocID="{B2C50A95-C6DF-40C3-A17D-C0EC77D6C527}" presName="parTxOnly" presStyleLbl="node1" presStyleIdx="2" presStyleCnt="3">
        <dgm:presLayoutVars>
          <dgm:chMax val="0"/>
          <dgm:chPref val="0"/>
          <dgm:bulletEnabled val="1"/>
        </dgm:presLayoutVars>
      </dgm:prSet>
      <dgm:spPr/>
      <dgm:t>
        <a:bodyPr/>
        <a:lstStyle/>
        <a:p>
          <a:endParaRPr lang="zh-TW" altLang="en-US"/>
        </a:p>
      </dgm:t>
    </dgm:pt>
  </dgm:ptLst>
  <dgm:cxnLst>
    <dgm:cxn modelId="{C38DBA77-6698-4124-AC67-A630E947AA56}" srcId="{EAEABAF6-0455-432D-9BF6-86489D8B125C}" destId="{B2C50A95-C6DF-40C3-A17D-C0EC77D6C527}" srcOrd="2" destOrd="0" parTransId="{6E3CA115-1918-4DBA-848D-271C99C1D70D}" sibTransId="{411A8316-5FF3-4496-841F-65B793822C9C}"/>
    <dgm:cxn modelId="{1C7FBB12-4D5F-4D30-8616-93AAADE923BD}" type="presOf" srcId="{EAEABAF6-0455-432D-9BF6-86489D8B125C}" destId="{2888950C-B739-424B-BD36-B461C4C6CDDD}" srcOrd="0" destOrd="0" presId="urn:microsoft.com/office/officeart/2005/8/layout/chevron1"/>
    <dgm:cxn modelId="{C3599EB9-4F82-432D-980E-40E31F34A356}" srcId="{EAEABAF6-0455-432D-9BF6-86489D8B125C}" destId="{136D8FFD-BE8C-493D-955C-F946FDD59260}" srcOrd="0" destOrd="0" parTransId="{D3DD84F4-5B45-4673-BB5A-7AE848D9C3E1}" sibTransId="{C10C00BA-BCD4-4DAE-B406-170AB846F86D}"/>
    <dgm:cxn modelId="{150EF592-C52B-4A0C-B698-D835D32D5E87}" type="presOf" srcId="{136D8FFD-BE8C-493D-955C-F946FDD59260}" destId="{DAD4981E-3BA1-4B17-B2CC-00646EDF3254}" srcOrd="0" destOrd="0" presId="urn:microsoft.com/office/officeart/2005/8/layout/chevron1"/>
    <dgm:cxn modelId="{DB80E2E7-E4C7-4599-8482-35CD7276693C}" type="presOf" srcId="{41262BDC-5A2B-4651-AC2B-B1FF28F7A6D2}" destId="{01FEC20E-8938-4323-AE1F-03B66BE22FF8}" srcOrd="0" destOrd="0" presId="urn:microsoft.com/office/officeart/2005/8/layout/chevron1"/>
    <dgm:cxn modelId="{9C64B6E7-9693-474D-9887-3B06176691B9}" type="presOf" srcId="{B2C50A95-C6DF-40C3-A17D-C0EC77D6C527}" destId="{ACFEFAD3-F2F1-4367-A645-2D3A141D0F8D}" srcOrd="0" destOrd="0" presId="urn:microsoft.com/office/officeart/2005/8/layout/chevron1"/>
    <dgm:cxn modelId="{26FA4ADF-5838-496C-A03D-3BB966AA7ACD}" srcId="{EAEABAF6-0455-432D-9BF6-86489D8B125C}" destId="{41262BDC-5A2B-4651-AC2B-B1FF28F7A6D2}" srcOrd="1" destOrd="0" parTransId="{1A9BE9D0-561E-494B-9013-6746086503F0}" sibTransId="{5E53BFEB-3EED-482A-B7F9-465FBC4A00AF}"/>
    <dgm:cxn modelId="{2488F0A6-242C-4EF8-90AB-241F9275C2B6}" type="presParOf" srcId="{2888950C-B739-424B-BD36-B461C4C6CDDD}" destId="{DAD4981E-3BA1-4B17-B2CC-00646EDF3254}" srcOrd="0" destOrd="0" presId="urn:microsoft.com/office/officeart/2005/8/layout/chevron1"/>
    <dgm:cxn modelId="{9232C184-5326-4BF3-AB64-6A6D73DB106F}" type="presParOf" srcId="{2888950C-B739-424B-BD36-B461C4C6CDDD}" destId="{4BD67E1D-3CC8-47E5-814F-539BEBB75C22}" srcOrd="1" destOrd="0" presId="urn:microsoft.com/office/officeart/2005/8/layout/chevron1"/>
    <dgm:cxn modelId="{C289F73A-2072-4665-8AEE-771C2C419701}" type="presParOf" srcId="{2888950C-B739-424B-BD36-B461C4C6CDDD}" destId="{01FEC20E-8938-4323-AE1F-03B66BE22FF8}" srcOrd="2" destOrd="0" presId="urn:microsoft.com/office/officeart/2005/8/layout/chevron1"/>
    <dgm:cxn modelId="{B05FA9EE-7822-4100-A392-D88437B5D2E3}" type="presParOf" srcId="{2888950C-B739-424B-BD36-B461C4C6CDDD}" destId="{FB29018B-449F-46D2-B0D4-B89636BB929B}" srcOrd="3" destOrd="0" presId="urn:microsoft.com/office/officeart/2005/8/layout/chevron1"/>
    <dgm:cxn modelId="{2DD30C69-BC71-4B97-A7B1-FC05D2D05B9E}" type="presParOf" srcId="{2888950C-B739-424B-BD36-B461C4C6CDDD}" destId="{ACFEFAD3-F2F1-4367-A645-2D3A141D0F8D}"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4981E-3BA1-4B17-B2CC-00646EDF3254}">
      <dsp:nvSpPr>
        <dsp:cNvPr id="0" name=""/>
        <dsp:cNvSpPr/>
      </dsp:nvSpPr>
      <dsp:spPr>
        <a:xfrm>
          <a:off x="2424" y="0"/>
          <a:ext cx="2954375" cy="578715"/>
        </a:xfrm>
        <a:prstGeom prst="chevron">
          <a:avLst/>
        </a:prstGeom>
        <a:solidFill>
          <a:schemeClr val="accent2">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BUILD</a:t>
          </a:r>
          <a:endParaRPr lang="zh-TW" altLang="en-US" sz="3200" kern="1200" dirty="0"/>
        </a:p>
      </dsp:txBody>
      <dsp:txXfrm>
        <a:off x="291782" y="0"/>
        <a:ext cx="2375660" cy="578715"/>
      </dsp:txXfrm>
    </dsp:sp>
    <dsp:sp modelId="{01FEC20E-8938-4323-AE1F-03B66BE22FF8}">
      <dsp:nvSpPr>
        <dsp:cNvPr id="0" name=""/>
        <dsp:cNvSpPr/>
      </dsp:nvSpPr>
      <dsp:spPr>
        <a:xfrm>
          <a:off x="2661363" y="0"/>
          <a:ext cx="2954375" cy="578715"/>
        </a:xfrm>
        <a:prstGeom prst="chevron">
          <a:avLst/>
        </a:prstGeom>
        <a:solidFill>
          <a:schemeClr val="accent2">
            <a:shade val="50000"/>
            <a:hueOff val="587649"/>
            <a:satOff val="-29567"/>
            <a:lumOff val="3610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SHIP</a:t>
          </a:r>
          <a:endParaRPr lang="zh-TW" altLang="en-US" sz="3200" kern="1200" dirty="0"/>
        </a:p>
      </dsp:txBody>
      <dsp:txXfrm>
        <a:off x="2950721" y="0"/>
        <a:ext cx="2375660" cy="578715"/>
      </dsp:txXfrm>
    </dsp:sp>
    <dsp:sp modelId="{ACFEFAD3-F2F1-4367-A645-2D3A141D0F8D}">
      <dsp:nvSpPr>
        <dsp:cNvPr id="0" name=""/>
        <dsp:cNvSpPr/>
      </dsp:nvSpPr>
      <dsp:spPr>
        <a:xfrm>
          <a:off x="5320301" y="0"/>
          <a:ext cx="2954375" cy="578715"/>
        </a:xfrm>
        <a:prstGeom prst="chevron">
          <a:avLst/>
        </a:prstGeom>
        <a:solidFill>
          <a:schemeClr val="accent2">
            <a:shade val="50000"/>
            <a:hueOff val="587649"/>
            <a:satOff val="-29567"/>
            <a:lumOff val="3610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RUN</a:t>
          </a:r>
          <a:endParaRPr lang="zh-TW" altLang="en-US" sz="3200" kern="1200" dirty="0"/>
        </a:p>
      </dsp:txBody>
      <dsp:txXfrm>
        <a:off x="5609659" y="0"/>
        <a:ext cx="2375660" cy="5787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2017-12-18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a:t>
            </a:r>
            <a:r>
              <a:rPr lang="en-US" baseline="0" dirty="0" smtClean="0"/>
              <a:t> </a:t>
            </a:r>
            <a:r>
              <a:rPr lang="en-US" baseline="0" dirty="0" err="1" smtClean="0"/>
              <a:t>Microservices</a:t>
            </a:r>
            <a:r>
              <a:rPr lang="en-US" baseline="0" dirty="0" smtClean="0"/>
              <a:t>, .NET Core</a:t>
            </a:r>
          </a:p>
          <a:p>
            <a:endParaRPr lang="en-US" baseline="0" dirty="0" smtClean="0"/>
          </a:p>
          <a:p>
            <a:r>
              <a:rPr lang="en-US" baseline="0" dirty="0" err="1" smtClean="0"/>
              <a:t>Microservices</a:t>
            </a:r>
            <a:r>
              <a:rPr lang="en-US" baseline="0" dirty="0" smtClean="0"/>
              <a:t> -&gt; mass services to management and deployment</a:t>
            </a:r>
          </a:p>
          <a:p>
            <a:r>
              <a:rPr lang="en-US" baseline="0" dirty="0" smtClean="0"/>
              <a:t>.NET Core -&gt; control binary compatibility (</a:t>
            </a:r>
            <a:r>
              <a:rPr lang="en-US" baseline="0" dirty="0" err="1" smtClean="0"/>
              <a:t>winodws</a:t>
            </a:r>
            <a:r>
              <a:rPr lang="en-US" baseline="0" dirty="0" smtClean="0"/>
              <a:t>, </a:t>
            </a:r>
            <a:r>
              <a:rPr lang="en-US" baseline="0" dirty="0" err="1" smtClean="0"/>
              <a:t>linux</a:t>
            </a:r>
            <a:r>
              <a:rPr lang="en-US" baseline="0" dirty="0" smtClean="0"/>
              <a:t>, </a:t>
            </a:r>
            <a:r>
              <a:rPr lang="en-US" baseline="0" dirty="0" err="1" smtClean="0"/>
              <a:t>macos</a:t>
            </a:r>
            <a:r>
              <a:rPr lang="en-US" baseline="0" dirty="0" smtClean="0"/>
              <a:t>), </a:t>
            </a:r>
          </a:p>
          <a:p>
            <a:r>
              <a:rPr lang="en-US" baseline="0" dirty="0" smtClean="0"/>
              <a:t>Container -&gt; control environment </a:t>
            </a:r>
            <a:r>
              <a:rPr lang="en-US" baseline="0" dirty="0" err="1" smtClean="0"/>
              <a:t>compatability</a:t>
            </a:r>
            <a:endParaRPr lang="en-US" baseline="0" dirty="0" smtClean="0"/>
          </a:p>
          <a:p>
            <a:r>
              <a:rPr lang="en-US" baseline="0" dirty="0" smtClean="0"/>
              <a:t>Windows Container -&gt; hosting windows / </a:t>
            </a:r>
            <a:r>
              <a:rPr lang="en-US" baseline="0" dirty="0" err="1" smtClean="0"/>
              <a:t>linux</a:t>
            </a:r>
            <a:r>
              <a:rPr lang="en-US" baseline="0" dirty="0" smtClean="0"/>
              <a:t> app (container)s</a:t>
            </a:r>
          </a:p>
          <a:p>
            <a:endParaRPr lang="en-US" baseline="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VM: </a:t>
            </a:r>
            <a:r>
              <a:rPr lang="zh-TW" altLang="en-US" dirty="0" smtClean="0"/>
              <a:t>重點在虛擬化，你可以模擬一台 </a:t>
            </a:r>
            <a:r>
              <a:rPr lang="en-US" altLang="zh-TW" dirty="0" smtClean="0"/>
              <a:t>“virtual” machine, </a:t>
            </a:r>
            <a:r>
              <a:rPr lang="zh-TW" altLang="en-US" dirty="0" smtClean="0"/>
              <a:t>在上面做任何 </a:t>
            </a:r>
            <a:r>
              <a:rPr lang="en-US" altLang="zh-TW" dirty="0" smtClean="0"/>
              <a:t>physical</a:t>
            </a:r>
            <a:r>
              <a:rPr lang="zh-TW" altLang="en-US" dirty="0" smtClean="0"/>
              <a:t> </a:t>
            </a:r>
            <a:r>
              <a:rPr lang="en-US" altLang="zh-TW" dirty="0" smtClean="0"/>
              <a:t>machine</a:t>
            </a:r>
            <a:r>
              <a:rPr lang="zh-TW" altLang="en-US" dirty="0" smtClean="0"/>
              <a:t> 能做的事情。</a:t>
            </a:r>
            <a:r>
              <a:rPr lang="en-US" altLang="zh-TW" dirty="0" smtClean="0"/>
              <a:t>VM</a:t>
            </a:r>
            <a:r>
              <a:rPr lang="zh-TW" altLang="en-US" dirty="0" smtClean="0"/>
              <a:t> 你仍然需要 </a:t>
            </a:r>
            <a:r>
              <a:rPr lang="en-US" altLang="zh-TW" dirty="0" smtClean="0"/>
              <a:t>OS</a:t>
            </a:r>
            <a:r>
              <a:rPr lang="zh-TW" altLang="en-US" dirty="0" smtClean="0"/>
              <a:t>，仍然需要管理。除了 </a:t>
            </a:r>
            <a:r>
              <a:rPr lang="en-US" altLang="zh-TW" dirty="0" smtClean="0"/>
              <a:t>machine</a:t>
            </a:r>
            <a:r>
              <a:rPr lang="zh-TW" altLang="en-US" dirty="0" smtClean="0"/>
              <a:t> 是虛擬的之外，其他通通都跟實體機無異。</a:t>
            </a:r>
            <a:endParaRPr lang="en-US" altLang="zh-TW" dirty="0" smtClean="0"/>
          </a:p>
          <a:p>
            <a:endParaRPr lang="en-US" dirty="0" smtClean="0"/>
          </a:p>
          <a:p>
            <a:r>
              <a:rPr lang="en-US" altLang="zh-TW" dirty="0" smtClean="0"/>
              <a:t>Container: </a:t>
            </a:r>
            <a:r>
              <a:rPr lang="zh-TW" altLang="en-US" dirty="0" smtClean="0"/>
              <a:t>重點在提供 </a:t>
            </a:r>
            <a:r>
              <a:rPr lang="en-US" altLang="zh-TW" dirty="0" smtClean="0"/>
              <a:t>application</a:t>
            </a:r>
            <a:r>
              <a:rPr lang="zh-TW" altLang="en-US" dirty="0" smtClean="0"/>
              <a:t> 虛擬化的執行環境。不是讓你做所有 </a:t>
            </a:r>
            <a:r>
              <a:rPr lang="en-US" altLang="zh-TW" dirty="0" smtClean="0"/>
              <a:t>physical machine </a:t>
            </a:r>
            <a:r>
              <a:rPr lang="zh-TW" altLang="en-US" dirty="0" smtClean="0"/>
              <a:t>能做的事情，只是用最有效率的方式，讓每個 </a:t>
            </a:r>
            <a:r>
              <a:rPr lang="en-US" altLang="zh-TW" dirty="0" smtClean="0"/>
              <a:t>application “</a:t>
            </a:r>
            <a:r>
              <a:rPr lang="zh-TW" altLang="en-US" dirty="0" smtClean="0"/>
              <a:t>感覺</a:t>
            </a:r>
            <a:r>
              <a:rPr lang="en-US" altLang="zh-TW" dirty="0" smtClean="0"/>
              <a:t>”</a:t>
            </a:r>
            <a:r>
              <a:rPr lang="zh-TW" altLang="en-US" dirty="0" smtClean="0"/>
              <a:t> 有自己專用的 </a:t>
            </a:r>
            <a:r>
              <a:rPr lang="en-US" altLang="zh-TW" dirty="0" smtClean="0"/>
              <a:t>machine + OS, </a:t>
            </a:r>
            <a:r>
              <a:rPr lang="zh-TW" altLang="en-US" dirty="0" smtClean="0"/>
              <a:t>藉此大幅簡化開發與部署等等複雜的環境組態設定。</a:t>
            </a:r>
            <a:endParaRPr lang="en-US" dirty="0"/>
          </a:p>
        </p:txBody>
      </p:sp>
      <p:sp>
        <p:nvSpPr>
          <p:cNvPr id="4" name="投影片編號版面配置區 3"/>
          <p:cNvSpPr>
            <a:spLocks noGrp="1"/>
          </p:cNvSpPr>
          <p:nvPr>
            <p:ph type="sldNum" sz="quarter" idx="10"/>
          </p:nvPr>
        </p:nvSpPr>
        <p:spPr/>
        <p:txBody>
          <a:bodyPr/>
          <a:lstStyle/>
          <a:p>
            <a:fld id="{B36A2BE5-B099-4B85-9B69-4F3B354C7FEE}" type="slidenum">
              <a:rPr lang="zh-TW" altLang="en-US" smtClean="0"/>
              <a:t>27</a:t>
            </a:fld>
            <a:endParaRPr lang="zh-TW" altLang="en-US"/>
          </a:p>
        </p:txBody>
      </p:sp>
    </p:spTree>
    <p:extLst>
      <p:ext uri="{BB962C8B-B14F-4D97-AF65-F5344CB8AC3E}">
        <p14:creationId xmlns:p14="http://schemas.microsoft.com/office/powerpoint/2010/main" val="1558162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28</a:t>
            </a:fld>
            <a:endParaRPr lang="en-US"/>
          </a:p>
        </p:txBody>
      </p:sp>
    </p:spTree>
    <p:extLst>
      <p:ext uri="{BB962C8B-B14F-4D97-AF65-F5344CB8AC3E}">
        <p14:creationId xmlns:p14="http://schemas.microsoft.com/office/powerpoint/2010/main" val="2096011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29</a:t>
            </a:fld>
            <a:endParaRPr lang="en-US"/>
          </a:p>
        </p:txBody>
      </p:sp>
    </p:spTree>
    <p:extLst>
      <p:ext uri="{BB962C8B-B14F-4D97-AF65-F5344CB8AC3E}">
        <p14:creationId xmlns:p14="http://schemas.microsoft.com/office/powerpoint/2010/main" val="1820623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30</a:t>
            </a:fld>
            <a:endParaRPr lang="en-US"/>
          </a:p>
        </p:txBody>
      </p:sp>
    </p:spTree>
    <p:extLst>
      <p:ext uri="{BB962C8B-B14F-4D97-AF65-F5344CB8AC3E}">
        <p14:creationId xmlns:p14="http://schemas.microsoft.com/office/powerpoint/2010/main" val="2754369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31</a:t>
            </a:fld>
            <a:endParaRPr lang="en-US"/>
          </a:p>
        </p:txBody>
      </p:sp>
    </p:spTree>
    <p:extLst>
      <p:ext uri="{BB962C8B-B14F-4D97-AF65-F5344CB8AC3E}">
        <p14:creationId xmlns:p14="http://schemas.microsoft.com/office/powerpoint/2010/main" val="168325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32</a:t>
            </a:fld>
            <a:endParaRPr lang="en-US"/>
          </a:p>
        </p:txBody>
      </p:sp>
    </p:spTree>
    <p:extLst>
      <p:ext uri="{BB962C8B-B14F-4D97-AF65-F5344CB8AC3E}">
        <p14:creationId xmlns:p14="http://schemas.microsoft.com/office/powerpoint/2010/main" val="1553313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33</a:t>
            </a:fld>
            <a:endParaRPr lang="en-US"/>
          </a:p>
        </p:txBody>
      </p:sp>
    </p:spTree>
    <p:extLst>
      <p:ext uri="{BB962C8B-B14F-4D97-AF65-F5344CB8AC3E}">
        <p14:creationId xmlns:p14="http://schemas.microsoft.com/office/powerpoint/2010/main" val="269310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34</a:t>
            </a:fld>
            <a:endParaRPr lang="en-US"/>
          </a:p>
        </p:txBody>
      </p:sp>
    </p:spTree>
    <p:extLst>
      <p:ext uri="{BB962C8B-B14F-4D97-AF65-F5344CB8AC3E}">
        <p14:creationId xmlns:p14="http://schemas.microsoft.com/office/powerpoint/2010/main" val="3921003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35</a:t>
            </a:fld>
            <a:endParaRPr lang="en-US"/>
          </a:p>
        </p:txBody>
      </p:sp>
    </p:spTree>
    <p:extLst>
      <p:ext uri="{BB962C8B-B14F-4D97-AF65-F5344CB8AC3E}">
        <p14:creationId xmlns:p14="http://schemas.microsoft.com/office/powerpoint/2010/main" val="1300757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36</a:t>
            </a:fld>
            <a:endParaRPr lang="en-US"/>
          </a:p>
        </p:txBody>
      </p:sp>
    </p:spTree>
    <p:extLst>
      <p:ext uri="{BB962C8B-B14F-4D97-AF65-F5344CB8AC3E}">
        <p14:creationId xmlns:p14="http://schemas.microsoft.com/office/powerpoint/2010/main" val="4011729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a:t>
            </a:fld>
            <a:endParaRPr lang="zh-TW" altLang="en-US"/>
          </a:p>
        </p:txBody>
      </p:sp>
    </p:spTree>
    <p:extLst>
      <p:ext uri="{BB962C8B-B14F-4D97-AF65-F5344CB8AC3E}">
        <p14:creationId xmlns:p14="http://schemas.microsoft.com/office/powerpoint/2010/main" val="424215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37</a:t>
            </a:fld>
            <a:endParaRPr lang="en-US"/>
          </a:p>
        </p:txBody>
      </p:sp>
    </p:spTree>
    <p:extLst>
      <p:ext uri="{BB962C8B-B14F-4D97-AF65-F5344CB8AC3E}">
        <p14:creationId xmlns:p14="http://schemas.microsoft.com/office/powerpoint/2010/main" val="959775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38</a:t>
            </a:fld>
            <a:endParaRPr lang="en-US"/>
          </a:p>
        </p:txBody>
      </p:sp>
    </p:spTree>
    <p:extLst>
      <p:ext uri="{BB962C8B-B14F-4D97-AF65-F5344CB8AC3E}">
        <p14:creationId xmlns:p14="http://schemas.microsoft.com/office/powerpoint/2010/main" val="3612810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39</a:t>
            </a:fld>
            <a:endParaRPr lang="en-US"/>
          </a:p>
        </p:txBody>
      </p:sp>
    </p:spTree>
    <p:extLst>
      <p:ext uri="{BB962C8B-B14F-4D97-AF65-F5344CB8AC3E}">
        <p14:creationId xmlns:p14="http://schemas.microsoft.com/office/powerpoint/2010/main" val="1675201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40</a:t>
            </a:fld>
            <a:endParaRPr lang="en-US"/>
          </a:p>
        </p:txBody>
      </p:sp>
    </p:spTree>
    <p:extLst>
      <p:ext uri="{BB962C8B-B14F-4D97-AF65-F5344CB8AC3E}">
        <p14:creationId xmlns:p14="http://schemas.microsoft.com/office/powerpoint/2010/main" val="3192995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41</a:t>
            </a:fld>
            <a:endParaRPr lang="en-US"/>
          </a:p>
        </p:txBody>
      </p:sp>
    </p:spTree>
    <p:extLst>
      <p:ext uri="{BB962C8B-B14F-4D97-AF65-F5344CB8AC3E}">
        <p14:creationId xmlns:p14="http://schemas.microsoft.com/office/powerpoint/2010/main" val="3323116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42</a:t>
            </a:fld>
            <a:endParaRPr lang="zh-TW" altLang="en-US"/>
          </a:p>
        </p:txBody>
      </p:sp>
    </p:spTree>
    <p:extLst>
      <p:ext uri="{BB962C8B-B14F-4D97-AF65-F5344CB8AC3E}">
        <p14:creationId xmlns:p14="http://schemas.microsoft.com/office/powerpoint/2010/main" val="16866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43</a:t>
            </a:fld>
            <a:endParaRPr lang="zh-TW" altLang="en-US"/>
          </a:p>
        </p:txBody>
      </p:sp>
    </p:spTree>
    <p:extLst>
      <p:ext uri="{BB962C8B-B14F-4D97-AF65-F5344CB8AC3E}">
        <p14:creationId xmlns:p14="http://schemas.microsoft.com/office/powerpoint/2010/main" val="711551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44</a:t>
            </a:fld>
            <a:endParaRPr lang="en-US"/>
          </a:p>
        </p:txBody>
      </p:sp>
    </p:spTree>
    <p:extLst>
      <p:ext uri="{BB962C8B-B14F-4D97-AF65-F5344CB8AC3E}">
        <p14:creationId xmlns:p14="http://schemas.microsoft.com/office/powerpoint/2010/main" val="2754629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45</a:t>
            </a:fld>
            <a:endParaRPr lang="zh-TW" altLang="en-US"/>
          </a:p>
        </p:txBody>
      </p:sp>
    </p:spTree>
    <p:extLst>
      <p:ext uri="{BB962C8B-B14F-4D97-AF65-F5344CB8AC3E}">
        <p14:creationId xmlns:p14="http://schemas.microsoft.com/office/powerpoint/2010/main" val="783609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46</a:t>
            </a:fld>
            <a:endParaRPr lang="zh-TW" altLang="en-US"/>
          </a:p>
        </p:txBody>
      </p:sp>
    </p:spTree>
    <p:extLst>
      <p:ext uri="{BB962C8B-B14F-4D97-AF65-F5344CB8AC3E}">
        <p14:creationId xmlns:p14="http://schemas.microsoft.com/office/powerpoint/2010/main" val="3060792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a:t>
            </a:fld>
            <a:endParaRPr lang="zh-TW" altLang="en-US"/>
          </a:p>
        </p:txBody>
      </p:sp>
    </p:spTree>
    <p:extLst>
      <p:ext uri="{BB962C8B-B14F-4D97-AF65-F5344CB8AC3E}">
        <p14:creationId xmlns:p14="http://schemas.microsoft.com/office/powerpoint/2010/main" val="1145001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47</a:t>
            </a:fld>
            <a:endParaRPr lang="en-US"/>
          </a:p>
        </p:txBody>
      </p:sp>
    </p:spTree>
    <p:extLst>
      <p:ext uri="{BB962C8B-B14F-4D97-AF65-F5344CB8AC3E}">
        <p14:creationId xmlns:p14="http://schemas.microsoft.com/office/powerpoint/2010/main" val="341900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48</a:t>
            </a:fld>
            <a:endParaRPr lang="en-US"/>
          </a:p>
        </p:txBody>
      </p:sp>
    </p:spTree>
    <p:extLst>
      <p:ext uri="{BB962C8B-B14F-4D97-AF65-F5344CB8AC3E}">
        <p14:creationId xmlns:p14="http://schemas.microsoft.com/office/powerpoint/2010/main" val="3862297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49</a:t>
            </a:fld>
            <a:endParaRPr lang="en-US"/>
          </a:p>
        </p:txBody>
      </p:sp>
    </p:spTree>
    <p:extLst>
      <p:ext uri="{BB962C8B-B14F-4D97-AF65-F5344CB8AC3E}">
        <p14:creationId xmlns:p14="http://schemas.microsoft.com/office/powerpoint/2010/main" val="118882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50</a:t>
            </a:fld>
            <a:endParaRPr lang="en-US"/>
          </a:p>
        </p:txBody>
      </p:sp>
    </p:spTree>
    <p:extLst>
      <p:ext uri="{BB962C8B-B14F-4D97-AF65-F5344CB8AC3E}">
        <p14:creationId xmlns:p14="http://schemas.microsoft.com/office/powerpoint/2010/main" val="3370998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51</a:t>
            </a:fld>
            <a:endParaRPr lang="en-US"/>
          </a:p>
        </p:txBody>
      </p:sp>
    </p:spTree>
    <p:extLst>
      <p:ext uri="{BB962C8B-B14F-4D97-AF65-F5344CB8AC3E}">
        <p14:creationId xmlns:p14="http://schemas.microsoft.com/office/powerpoint/2010/main" val="3288263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52</a:t>
            </a:fld>
            <a:endParaRPr lang="en-US"/>
          </a:p>
        </p:txBody>
      </p:sp>
    </p:spTree>
    <p:extLst>
      <p:ext uri="{BB962C8B-B14F-4D97-AF65-F5344CB8AC3E}">
        <p14:creationId xmlns:p14="http://schemas.microsoft.com/office/powerpoint/2010/main" val="57036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53</a:t>
            </a:fld>
            <a:endParaRPr lang="en-US"/>
          </a:p>
        </p:txBody>
      </p:sp>
    </p:spTree>
    <p:extLst>
      <p:ext uri="{BB962C8B-B14F-4D97-AF65-F5344CB8AC3E}">
        <p14:creationId xmlns:p14="http://schemas.microsoft.com/office/powerpoint/2010/main" val="1140894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54</a:t>
            </a:fld>
            <a:endParaRPr lang="en-US"/>
          </a:p>
        </p:txBody>
      </p:sp>
    </p:spTree>
    <p:extLst>
      <p:ext uri="{BB962C8B-B14F-4D97-AF65-F5344CB8AC3E}">
        <p14:creationId xmlns:p14="http://schemas.microsoft.com/office/powerpoint/2010/main" val="1388833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55</a:t>
            </a:fld>
            <a:endParaRPr lang="en-US"/>
          </a:p>
        </p:txBody>
      </p:sp>
    </p:spTree>
    <p:extLst>
      <p:ext uri="{BB962C8B-B14F-4D97-AF65-F5344CB8AC3E}">
        <p14:creationId xmlns:p14="http://schemas.microsoft.com/office/powerpoint/2010/main" val="3972752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56</a:t>
            </a:fld>
            <a:endParaRPr lang="en-US"/>
          </a:p>
        </p:txBody>
      </p:sp>
    </p:spTree>
    <p:extLst>
      <p:ext uri="{BB962C8B-B14F-4D97-AF65-F5344CB8AC3E}">
        <p14:creationId xmlns:p14="http://schemas.microsoft.com/office/powerpoint/2010/main" val="10656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890767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57</a:t>
            </a:fld>
            <a:endParaRPr lang="en-US"/>
          </a:p>
        </p:txBody>
      </p:sp>
    </p:spTree>
    <p:extLst>
      <p:ext uri="{BB962C8B-B14F-4D97-AF65-F5344CB8AC3E}">
        <p14:creationId xmlns:p14="http://schemas.microsoft.com/office/powerpoint/2010/main" val="1546833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58</a:t>
            </a:fld>
            <a:endParaRPr lang="en-US"/>
          </a:p>
        </p:txBody>
      </p:sp>
    </p:spTree>
    <p:extLst>
      <p:ext uri="{BB962C8B-B14F-4D97-AF65-F5344CB8AC3E}">
        <p14:creationId xmlns:p14="http://schemas.microsoft.com/office/powerpoint/2010/main" val="17138109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59</a:t>
            </a:fld>
            <a:endParaRPr lang="en-US"/>
          </a:p>
        </p:txBody>
      </p:sp>
    </p:spTree>
    <p:extLst>
      <p:ext uri="{BB962C8B-B14F-4D97-AF65-F5344CB8AC3E}">
        <p14:creationId xmlns:p14="http://schemas.microsoft.com/office/powerpoint/2010/main" val="1518828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60</a:t>
            </a:fld>
            <a:endParaRPr lang="en-US"/>
          </a:p>
        </p:txBody>
      </p:sp>
    </p:spTree>
    <p:extLst>
      <p:ext uri="{BB962C8B-B14F-4D97-AF65-F5344CB8AC3E}">
        <p14:creationId xmlns:p14="http://schemas.microsoft.com/office/powerpoint/2010/main" val="2967793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61</a:t>
            </a:fld>
            <a:endParaRPr lang="en-US"/>
          </a:p>
        </p:txBody>
      </p:sp>
    </p:spTree>
    <p:extLst>
      <p:ext uri="{BB962C8B-B14F-4D97-AF65-F5344CB8AC3E}">
        <p14:creationId xmlns:p14="http://schemas.microsoft.com/office/powerpoint/2010/main" val="8533907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62</a:t>
            </a:fld>
            <a:endParaRPr lang="en-US"/>
          </a:p>
        </p:txBody>
      </p:sp>
    </p:spTree>
    <p:extLst>
      <p:ext uri="{BB962C8B-B14F-4D97-AF65-F5344CB8AC3E}">
        <p14:creationId xmlns:p14="http://schemas.microsoft.com/office/powerpoint/2010/main" val="4022697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63</a:t>
            </a:fld>
            <a:endParaRPr lang="en-US"/>
          </a:p>
        </p:txBody>
      </p:sp>
    </p:spTree>
    <p:extLst>
      <p:ext uri="{BB962C8B-B14F-4D97-AF65-F5344CB8AC3E}">
        <p14:creationId xmlns:p14="http://schemas.microsoft.com/office/powerpoint/2010/main" val="2551327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64</a:t>
            </a:fld>
            <a:endParaRPr lang="en-US"/>
          </a:p>
        </p:txBody>
      </p:sp>
    </p:spTree>
    <p:extLst>
      <p:ext uri="{BB962C8B-B14F-4D97-AF65-F5344CB8AC3E}">
        <p14:creationId xmlns:p14="http://schemas.microsoft.com/office/powerpoint/2010/main" val="3960251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65</a:t>
            </a:fld>
            <a:endParaRPr lang="en-US"/>
          </a:p>
        </p:txBody>
      </p:sp>
    </p:spTree>
    <p:extLst>
      <p:ext uri="{BB962C8B-B14F-4D97-AF65-F5344CB8AC3E}">
        <p14:creationId xmlns:p14="http://schemas.microsoft.com/office/powerpoint/2010/main" val="7226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66</a:t>
            </a:fld>
            <a:endParaRPr lang="en-US"/>
          </a:p>
        </p:txBody>
      </p:sp>
    </p:spTree>
    <p:extLst>
      <p:ext uri="{BB962C8B-B14F-4D97-AF65-F5344CB8AC3E}">
        <p14:creationId xmlns:p14="http://schemas.microsoft.com/office/powerpoint/2010/main" val="2231905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22</a:t>
            </a:fld>
            <a:endParaRPr lang="en-US"/>
          </a:p>
        </p:txBody>
      </p:sp>
    </p:spTree>
    <p:extLst>
      <p:ext uri="{BB962C8B-B14F-4D97-AF65-F5344CB8AC3E}">
        <p14:creationId xmlns:p14="http://schemas.microsoft.com/office/powerpoint/2010/main" val="1137551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67</a:t>
            </a:fld>
            <a:endParaRPr lang="en-US"/>
          </a:p>
        </p:txBody>
      </p:sp>
    </p:spTree>
    <p:extLst>
      <p:ext uri="{BB962C8B-B14F-4D97-AF65-F5344CB8AC3E}">
        <p14:creationId xmlns:p14="http://schemas.microsoft.com/office/powerpoint/2010/main" val="502793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68</a:t>
            </a:fld>
            <a:endParaRPr lang="en-US"/>
          </a:p>
        </p:txBody>
      </p:sp>
    </p:spTree>
    <p:extLst>
      <p:ext uri="{BB962C8B-B14F-4D97-AF65-F5344CB8AC3E}">
        <p14:creationId xmlns:p14="http://schemas.microsoft.com/office/powerpoint/2010/main" val="19294125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69</a:t>
            </a:fld>
            <a:endParaRPr lang="en-US"/>
          </a:p>
        </p:txBody>
      </p:sp>
    </p:spTree>
    <p:extLst>
      <p:ext uri="{BB962C8B-B14F-4D97-AF65-F5344CB8AC3E}">
        <p14:creationId xmlns:p14="http://schemas.microsoft.com/office/powerpoint/2010/main" val="31393270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70</a:t>
            </a:fld>
            <a:endParaRPr lang="en-US"/>
          </a:p>
        </p:txBody>
      </p:sp>
    </p:spTree>
    <p:extLst>
      <p:ext uri="{BB962C8B-B14F-4D97-AF65-F5344CB8AC3E}">
        <p14:creationId xmlns:p14="http://schemas.microsoft.com/office/powerpoint/2010/main" val="303272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23</a:t>
            </a:fld>
            <a:endParaRPr lang="en-US"/>
          </a:p>
        </p:txBody>
      </p:sp>
    </p:spTree>
    <p:extLst>
      <p:ext uri="{BB962C8B-B14F-4D97-AF65-F5344CB8AC3E}">
        <p14:creationId xmlns:p14="http://schemas.microsoft.com/office/powerpoint/2010/main" val="2124907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24</a:t>
            </a:fld>
            <a:endParaRPr lang="en-US"/>
          </a:p>
        </p:txBody>
      </p:sp>
    </p:spTree>
    <p:extLst>
      <p:ext uri="{BB962C8B-B14F-4D97-AF65-F5344CB8AC3E}">
        <p14:creationId xmlns:p14="http://schemas.microsoft.com/office/powerpoint/2010/main" val="1635708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25</a:t>
            </a:fld>
            <a:endParaRPr lang="en-US"/>
          </a:p>
        </p:txBody>
      </p:sp>
    </p:spTree>
    <p:extLst>
      <p:ext uri="{BB962C8B-B14F-4D97-AF65-F5344CB8AC3E}">
        <p14:creationId xmlns:p14="http://schemas.microsoft.com/office/powerpoint/2010/main" val="1995286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65387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r>
              <a:rPr lang="en-US" sz="2400" dirty="0">
                <a:solidFill>
                  <a:schemeClr val="bg1">
                    <a:lumMod val="95000"/>
                  </a:schemeClr>
                </a:solidFill>
              </a:rPr>
              <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2017/12/18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261213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2017/12/18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32815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2017/12/18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794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2017/12/18</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305433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2017/12/18</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8641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6"/>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7" r:id="rId9"/>
    <p:sldLayoutId id="2147483698" r:id="rId10"/>
    <p:sldLayoutId id="2147483699" r:id="rId11"/>
    <p:sldLayoutId id="2147483700" r:id="rId12"/>
    <p:sldLayoutId id="2147483701" r:id="rId13"/>
    <p:sldLayoutId id="2147483702"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0.png"/><Relationship Id="rId7" Type="http://schemas.openxmlformats.org/officeDocument/2006/relationships/diagramQuickStyle" Target="../diagrams/quickStyle1.xm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2.jpeg"/><Relationship Id="rId4" Type="http://schemas.openxmlformats.org/officeDocument/2006/relationships/image" Target="../media/image21.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4.jpeg"/></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hyperlink" Target="https://blogs.microsoft.com/firehose/2017/04/18/dockercon-2017-linux-containers-will-run-natively-on-windows-serer-with-hyper-v-isola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hyperlink" Target="http://columns.chicken-house.net/2017/07/25/wc-swarm-labs2/" TargetMode="Externa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hyperlink" Target="http://columns.chicken-house.net/2017/08/05/what-cicd-do-you-need/"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r>
              <a:rPr lang="en-US" dirty="0">
                <a:solidFill>
                  <a:schemeClr val="bg1">
                    <a:lumMod val="95000"/>
                  </a:schemeClr>
                </a:solidFill>
              </a:rPr>
              <a:t/>
            </a:r>
            <a:br>
              <a:rPr lang="en-US" dirty="0">
                <a:solidFill>
                  <a:schemeClr val="bg1">
                    <a:lumMod val="95000"/>
                  </a:schemeClr>
                </a:solidFill>
              </a:rPr>
            </a:br>
            <a:r>
              <a:rPr lang="en-US" sz="7200" dirty="0">
                <a:solidFill>
                  <a:schemeClr val="bg1"/>
                </a:solidFill>
                <a:latin typeface="+mn-lt"/>
              </a:rPr>
              <a:t>.NET Conf</a:t>
            </a:r>
            <a:r>
              <a:rPr lang="en-US" dirty="0">
                <a:solidFill>
                  <a:schemeClr val="bg1"/>
                </a:solidFill>
                <a:latin typeface="+mn-lt"/>
              </a:rPr>
              <a:t/>
            </a:r>
            <a:br>
              <a:rPr lang="en-US" dirty="0">
                <a:solidFill>
                  <a:schemeClr val="bg1"/>
                </a:solidFill>
                <a:latin typeface="+mn-lt"/>
              </a:rPr>
            </a:br>
            <a:r>
              <a:rPr lang="en-US" dirty="0">
                <a:solidFill>
                  <a:schemeClr val="bg1"/>
                </a:solidFill>
              </a:rPr>
              <a:t/>
            </a: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1591205"/>
          </a:xfrm>
          <a:prstGeom prst="rect">
            <a:avLst/>
          </a:prstGeom>
          <a:noFill/>
        </p:spPr>
        <p:txBody>
          <a:bodyPr wrap="square" lIns="182880" tIns="146304" rIns="182880" bIns="146304" rtlCol="0">
            <a:spAutoFit/>
          </a:bodyPr>
          <a:lstStyle/>
          <a:p>
            <a:pPr>
              <a:lnSpc>
                <a:spcPct val="90000"/>
              </a:lnSpc>
              <a:spcAft>
                <a:spcPts val="600"/>
              </a:spcAft>
            </a:pPr>
            <a:r>
              <a:rPr lang="zh-TW" altLang="en-US" sz="4400" dirty="0" smtClean="0">
                <a:solidFill>
                  <a:schemeClr val="bg1"/>
                </a:solidFill>
              </a:rPr>
              <a:t>資料庫</a:t>
            </a:r>
            <a:r>
              <a:rPr lang="zh-TW" altLang="en-US" sz="4400" dirty="0">
                <a:solidFill>
                  <a:schemeClr val="bg1"/>
                </a:solidFill>
              </a:rPr>
              <a:t>重</a:t>
            </a:r>
            <a:r>
              <a:rPr lang="zh-TW" altLang="en-US" sz="4400" dirty="0" smtClean="0">
                <a:solidFill>
                  <a:schemeClr val="bg1"/>
                </a:solidFill>
              </a:rPr>
              <a:t>構 </a:t>
            </a:r>
            <a:r>
              <a:rPr lang="en-US" altLang="zh-TW" sz="4400" dirty="0" smtClean="0">
                <a:solidFill>
                  <a:schemeClr val="bg1"/>
                </a:solidFill>
              </a:rPr>
              <a:t>~</a:t>
            </a:r>
          </a:p>
          <a:p>
            <a:pPr>
              <a:lnSpc>
                <a:spcPct val="90000"/>
              </a:lnSpc>
              <a:spcAft>
                <a:spcPts val="600"/>
              </a:spcAft>
            </a:pPr>
            <a:r>
              <a:rPr lang="zh-TW" altLang="en-US" sz="4400" dirty="0">
                <a:solidFill>
                  <a:schemeClr val="bg1"/>
                </a:solidFill>
              </a:rPr>
              <a:t>轉移到微服務架構的必經之路</a:t>
            </a:r>
            <a:endParaRPr lang="en-US" altLang="zh-TW" sz="4400" dirty="0" smtClean="0">
              <a:solidFill>
                <a:schemeClr val="bg1"/>
              </a:solidFill>
            </a:endParaRP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Andrew Wu</a:t>
            </a:r>
            <a:endParaRPr lang="en-US" sz="2400" dirty="0">
              <a:solidFill>
                <a:schemeClr val="bg1"/>
              </a:solidFill>
            </a:endParaRPr>
          </a:p>
        </p:txBody>
      </p:sp>
      <p:pic>
        <p:nvPicPr>
          <p:cNvPr id="8" name="Picture 2" descr="「microsoft mvp」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011" y="5901103"/>
            <a:ext cx="2209800" cy="89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8283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必要的 </a:t>
            </a:r>
            <a:r>
              <a:rPr lang="en-US" altLang="zh-TW" dirty="0"/>
              <a:t>(</a:t>
            </a:r>
            <a:r>
              <a:rPr lang="zh-TW" altLang="en-US" dirty="0"/>
              <a:t>轉移</a:t>
            </a:r>
            <a:r>
              <a:rPr lang="en-US" altLang="zh-TW" dirty="0"/>
              <a:t>)</a:t>
            </a:r>
            <a:r>
              <a:rPr lang="zh-TW" altLang="en-US" dirty="0"/>
              <a:t> 過程 </a:t>
            </a:r>
            <a:r>
              <a:rPr lang="en-US" altLang="zh-TW" dirty="0"/>
              <a:t>–</a:t>
            </a:r>
            <a:r>
              <a:rPr lang="zh-TW" altLang="en-US" dirty="0"/>
              <a:t> 切割服務的邊界</a:t>
            </a:r>
          </a:p>
        </p:txBody>
      </p:sp>
      <p:sp>
        <p:nvSpPr>
          <p:cNvPr id="3" name="內容版面配置區 2"/>
          <p:cNvSpPr>
            <a:spLocks noGrp="1"/>
          </p:cNvSpPr>
          <p:nvPr>
            <p:ph idx="1"/>
          </p:nvPr>
        </p:nvSpPr>
        <p:spPr/>
        <p:txBody>
          <a:bodyPr/>
          <a:lstStyle/>
          <a:p>
            <a:pPr marL="0" indent="0">
              <a:buNone/>
            </a:pPr>
            <a:r>
              <a:rPr lang="zh-TW" altLang="en-US" dirty="0"/>
              <a:t>微服務的優勢來自更小的細粒度。</a:t>
            </a:r>
            <a:endParaRPr lang="en-US" altLang="zh-TW" dirty="0"/>
          </a:p>
          <a:p>
            <a:pPr marL="0" indent="0">
              <a:buNone/>
            </a:pPr>
            <a:endParaRPr lang="en-US" altLang="zh-TW" dirty="0"/>
          </a:p>
          <a:p>
            <a:pPr>
              <a:buFont typeface="Wingdings" panose="05000000000000000000" pitchFamily="2" charset="2"/>
              <a:buChar char="l"/>
            </a:pPr>
            <a:r>
              <a:rPr lang="en-US" altLang="zh-TW" dirty="0"/>
              <a:t> Share Codes (concepts)</a:t>
            </a:r>
          </a:p>
          <a:p>
            <a:pPr>
              <a:buFont typeface="Wingdings" panose="05000000000000000000" pitchFamily="2" charset="2"/>
              <a:buChar char="l"/>
            </a:pPr>
            <a:r>
              <a:rPr lang="zh-TW" altLang="en-US" dirty="0"/>
              <a:t> </a:t>
            </a:r>
            <a:r>
              <a:rPr lang="en-US" altLang="zh-TW" dirty="0"/>
              <a:t>Share Library (binaries)</a:t>
            </a:r>
          </a:p>
          <a:p>
            <a:pPr>
              <a:buFont typeface="Wingdings" panose="05000000000000000000" pitchFamily="2" charset="2"/>
              <a:buChar char="l"/>
            </a:pPr>
            <a:r>
              <a:rPr lang="en-US" altLang="zh-TW" dirty="0"/>
              <a:t> Component (service process)</a:t>
            </a:r>
          </a:p>
          <a:p>
            <a:pPr>
              <a:buFont typeface="Wingdings" panose="05000000000000000000" pitchFamily="2" charset="2"/>
              <a:buChar char="l"/>
            </a:pPr>
            <a:r>
              <a:rPr lang="en-US" altLang="zh-TW" dirty="0"/>
              <a:t> Service (service instance)</a:t>
            </a:r>
            <a:endParaRPr lang="zh-TW" altLang="en-US" dirty="0"/>
          </a:p>
        </p:txBody>
      </p:sp>
    </p:spTree>
    <p:extLst>
      <p:ext uri="{BB962C8B-B14F-4D97-AF65-F5344CB8AC3E}">
        <p14:creationId xmlns:p14="http://schemas.microsoft.com/office/powerpoint/2010/main" val="2527481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 Refactoring a 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360490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40524928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1479491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33845015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1621410" y="5128181"/>
            <a:ext cx="9144000" cy="1152454"/>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圓角矩形圖說文字 3"/>
          <p:cNvSpPr/>
          <p:nvPr/>
        </p:nvSpPr>
        <p:spPr bwMode="auto">
          <a:xfrm>
            <a:off x="2818614" y="3921550"/>
            <a:ext cx="4355184" cy="106522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程式碼都重構好了，可是</a:t>
            </a:r>
            <a:r>
              <a:rPr lang="en-US" altLang="zh-TW" sz="2400" dirty="0" smtClean="0">
                <a:solidFill>
                  <a:srgbClr val="6E3382"/>
                </a:solidFill>
                <a:ea typeface="Segoe UI" pitchFamily="34" charset="0"/>
                <a:cs typeface="Segoe UI" pitchFamily="34" charset="0"/>
              </a:rPr>
              <a:t>…</a:t>
            </a:r>
            <a:r>
              <a:rPr lang="zh-TW" altLang="en-US" sz="2400" dirty="0" smtClean="0">
                <a:solidFill>
                  <a:srgbClr val="6E3382"/>
                </a:solidFill>
                <a:ea typeface="Segoe UI" pitchFamily="34" charset="0"/>
                <a:cs typeface="Segoe UI" pitchFamily="34" charset="0"/>
              </a:rPr>
              <a:t> 資料庫呢</a:t>
            </a:r>
            <a:r>
              <a:rPr lang="en-US" altLang="zh-TW" sz="2400" dirty="0" smtClean="0">
                <a:solidFill>
                  <a:srgbClr val="6E3382"/>
                </a:solidFill>
                <a:ea typeface="Segoe UI" pitchFamily="34" charset="0"/>
                <a:cs typeface="Segoe UI" pitchFamily="34" charset="0"/>
              </a:rPr>
              <a:t>?</a:t>
            </a:r>
            <a:endParaRPr lang="en-US" sz="2400" dirty="0" smtClean="0">
              <a:solidFill>
                <a:srgbClr val="6E3382"/>
              </a:solidFill>
              <a:ea typeface="Segoe UI" pitchFamily="34" charset="0"/>
              <a:cs typeface="Segoe UI" pitchFamily="34" charset="0"/>
            </a:endParaRPr>
          </a:p>
        </p:txBody>
      </p:sp>
    </p:spTree>
    <p:extLst>
      <p:ext uri="{BB962C8B-B14F-4D97-AF65-F5344CB8AC3E}">
        <p14:creationId xmlns:p14="http://schemas.microsoft.com/office/powerpoint/2010/main" val="19370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6893426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568047" y="2084172"/>
            <a:ext cx="11354714" cy="1162178"/>
          </a:xfrm>
        </p:spPr>
        <p:txBody>
          <a:bodyPr/>
          <a:lstStyle/>
          <a:p>
            <a:r>
              <a:rPr lang="zh-TW" altLang="en-US" dirty="0" smtClean="0"/>
              <a:t>資料庫切割的挑戰</a:t>
            </a:r>
            <a:endParaRPr lang="en-US" dirty="0"/>
          </a:p>
        </p:txBody>
      </p:sp>
    </p:spTree>
    <p:extLst>
      <p:ext uri="{BB962C8B-B14F-4D97-AF65-F5344CB8AC3E}">
        <p14:creationId xmlns:p14="http://schemas.microsoft.com/office/powerpoint/2010/main" val="428691470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69239" y="1189177"/>
            <a:ext cx="11653523" cy="4577279"/>
          </a:xfrm>
        </p:spPr>
        <p:txBody>
          <a:bodyPr/>
          <a:lstStyle/>
          <a:p>
            <a:r>
              <a:rPr lang="zh-TW" altLang="en-US" dirty="0" smtClean="0"/>
              <a:t>問題的根源</a:t>
            </a:r>
            <a:r>
              <a:rPr lang="en-US" altLang="zh-TW" dirty="0" smtClean="0"/>
              <a:t>:</a:t>
            </a:r>
            <a:r>
              <a:rPr lang="zh-TW" altLang="en-US" dirty="0" smtClean="0"/>
              <a:t> </a:t>
            </a:r>
            <a:r>
              <a:rPr lang="en-US" altLang="zh-TW" dirty="0" smtClean="0"/>
              <a:t>“</a:t>
            </a:r>
            <a:r>
              <a:rPr lang="zh-TW" altLang="en-US" dirty="0" smtClean="0"/>
              <a:t>關聯式</a:t>
            </a:r>
            <a:r>
              <a:rPr lang="en-US" altLang="zh-TW" dirty="0" smtClean="0"/>
              <a:t>”</a:t>
            </a:r>
            <a:r>
              <a:rPr lang="zh-TW" altLang="en-US" dirty="0" smtClean="0"/>
              <a:t> 資料庫</a:t>
            </a:r>
            <a:endParaRPr lang="en-US" altLang="zh-TW" dirty="0" smtClean="0"/>
          </a:p>
          <a:p>
            <a:endParaRPr lang="en-US" altLang="zh-TW" dirty="0" smtClean="0"/>
          </a:p>
          <a:p>
            <a:r>
              <a:rPr lang="zh-TW" altLang="en-US" dirty="0" smtClean="0"/>
              <a:t>待解決的問題</a:t>
            </a:r>
            <a:r>
              <a:rPr lang="en-US" altLang="zh-TW" dirty="0"/>
              <a:t>:</a:t>
            </a:r>
          </a:p>
          <a:p>
            <a:pPr lvl="1"/>
            <a:r>
              <a:rPr lang="zh-TW" altLang="en-US" dirty="0" smtClean="0"/>
              <a:t>水平切割 </a:t>
            </a:r>
            <a:r>
              <a:rPr lang="en-US" altLang="zh-TW" dirty="0" smtClean="0"/>
              <a:t>(</a:t>
            </a:r>
            <a:r>
              <a:rPr lang="zh-TW" altLang="en-US" dirty="0" smtClean="0"/>
              <a:t>降低資料筆數，提升索引效能</a:t>
            </a:r>
            <a:r>
              <a:rPr lang="en-US" altLang="zh-TW" dirty="0" smtClean="0"/>
              <a:t>)</a:t>
            </a:r>
          </a:p>
          <a:p>
            <a:pPr lvl="1"/>
            <a:r>
              <a:rPr lang="zh-TW" altLang="en-US" dirty="0" smtClean="0"/>
              <a:t>垂直切割 </a:t>
            </a:r>
            <a:r>
              <a:rPr lang="en-US" altLang="zh-TW" dirty="0" smtClean="0"/>
              <a:t>(</a:t>
            </a:r>
            <a:r>
              <a:rPr lang="zh-TW" altLang="en-US" dirty="0" smtClean="0"/>
              <a:t>切割資料表，分散儲存與查詢的負載</a:t>
            </a:r>
            <a:r>
              <a:rPr lang="en-US" altLang="zh-TW" dirty="0" smtClean="0"/>
              <a:t>)</a:t>
            </a:r>
          </a:p>
          <a:p>
            <a:pPr lvl="1"/>
            <a:r>
              <a:rPr lang="zh-TW" altLang="en-US" dirty="0" smtClean="0"/>
              <a:t>多租戶設計 </a:t>
            </a:r>
            <a:r>
              <a:rPr lang="en-US" altLang="zh-TW" dirty="0" smtClean="0"/>
              <a:t>(</a:t>
            </a:r>
            <a:r>
              <a:rPr lang="zh-TW" altLang="en-US" dirty="0" smtClean="0"/>
              <a:t>多個用戶的資料隔離</a:t>
            </a:r>
            <a:r>
              <a:rPr lang="en-US" altLang="zh-TW" dirty="0" smtClean="0"/>
              <a:t>)</a:t>
            </a:r>
          </a:p>
          <a:p>
            <a:endParaRPr lang="en-US" dirty="0"/>
          </a:p>
          <a:p>
            <a:endParaRPr lang="en-US" dirty="0"/>
          </a:p>
        </p:txBody>
      </p:sp>
      <p:sp>
        <p:nvSpPr>
          <p:cNvPr id="5" name="標題 4"/>
          <p:cNvSpPr>
            <a:spLocks noGrp="1"/>
          </p:cNvSpPr>
          <p:nvPr>
            <p:ph type="title"/>
          </p:nvPr>
        </p:nvSpPr>
        <p:spPr/>
        <p:txBody>
          <a:bodyPr/>
          <a:lstStyle/>
          <a:p>
            <a:endParaRPr lang="en-US" dirty="0"/>
          </a:p>
        </p:txBody>
      </p:sp>
    </p:spTree>
    <p:extLst>
      <p:ext uri="{BB962C8B-B14F-4D97-AF65-F5344CB8AC3E}">
        <p14:creationId xmlns:p14="http://schemas.microsoft.com/office/powerpoint/2010/main" val="199813192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pic>
        <p:nvPicPr>
          <p:cNvPr id="5" name="圖片 4"/>
          <p:cNvPicPr>
            <a:picLocks noChangeAspect="1"/>
          </p:cNvPicPr>
          <p:nvPr/>
        </p:nvPicPr>
        <p:blipFill>
          <a:blip r:embed="rId3"/>
          <a:stretch>
            <a:fillRect/>
          </a:stretch>
        </p:blipFill>
        <p:spPr>
          <a:xfrm>
            <a:off x="269556" y="289511"/>
            <a:ext cx="11655208" cy="5840084"/>
          </a:xfrm>
          <a:prstGeom prst="rect">
            <a:avLst/>
          </a:prstGeom>
        </p:spPr>
      </p:pic>
      <p:sp>
        <p:nvSpPr>
          <p:cNvPr id="6" name="文字方塊 5"/>
          <p:cNvSpPr txBox="1"/>
          <p:nvPr/>
        </p:nvSpPr>
        <p:spPr>
          <a:xfrm>
            <a:off x="-115871" y="6254557"/>
            <a:ext cx="88933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https://zh.wikipedia.org/wiki/%E6%95%B0%E6%8D%AE%E5%BA%93%E8%A7%84%E8%8C%83%E5%8C%96</a:t>
            </a:r>
            <a:endParaRPr lang="en-US" sz="1400" dirty="0" smtClean="0">
              <a:solidFill>
                <a:schemeClr val="bg1"/>
              </a:solidFill>
            </a:endParaRPr>
          </a:p>
        </p:txBody>
      </p:sp>
      <p:cxnSp>
        <p:nvCxnSpPr>
          <p:cNvPr id="8" name="直線接點 7"/>
          <p:cNvCxnSpPr/>
          <p:nvPr/>
        </p:nvCxnSpPr>
        <p:spPr>
          <a:xfrm>
            <a:off x="4873925" y="3838755"/>
            <a:ext cx="643530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669303" y="4442604"/>
            <a:ext cx="1090486"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78940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AGENDA</a:t>
            </a:r>
            <a:endParaRPr lang="en-US" dirty="0"/>
          </a:p>
        </p:txBody>
      </p:sp>
      <p:sp>
        <p:nvSpPr>
          <p:cNvPr id="6" name="內容版面配置區 5"/>
          <p:cNvSpPr>
            <a:spLocks noGrp="1"/>
          </p:cNvSpPr>
          <p:nvPr>
            <p:ph idx="1"/>
          </p:nvPr>
        </p:nvSpPr>
        <p:spPr>
          <a:xfrm>
            <a:off x="269241" y="1189178"/>
            <a:ext cx="11653521" cy="7159973"/>
          </a:xfrm>
        </p:spPr>
        <p:txBody>
          <a:bodyPr/>
          <a:lstStyle/>
          <a:p>
            <a:r>
              <a:rPr lang="zh-TW" altLang="en-US" dirty="0" smtClean="0"/>
              <a:t>從 </a:t>
            </a:r>
            <a:r>
              <a:rPr lang="en-US" altLang="zh-TW" dirty="0" smtClean="0"/>
              <a:t>Monolithic </a:t>
            </a:r>
            <a:r>
              <a:rPr lang="zh-TW" altLang="en-US" dirty="0" smtClean="0"/>
              <a:t>到 </a:t>
            </a:r>
            <a:r>
              <a:rPr lang="en-US" altLang="zh-TW" dirty="0" err="1" smtClean="0"/>
              <a:t>Microservices</a:t>
            </a:r>
            <a:r>
              <a:rPr lang="en-US" altLang="zh-TW" dirty="0" smtClean="0"/>
              <a:t> – </a:t>
            </a:r>
            <a:r>
              <a:rPr lang="zh-TW" altLang="en-US" dirty="0" smtClean="0"/>
              <a:t>重構</a:t>
            </a:r>
            <a:endParaRPr lang="en-US" altLang="zh-TW" dirty="0" smtClean="0"/>
          </a:p>
          <a:p>
            <a:pPr lvl="1"/>
            <a:r>
              <a:rPr lang="zh-TW" altLang="en-US" dirty="0" smtClean="0"/>
              <a:t>漸進式的</a:t>
            </a:r>
            <a:r>
              <a:rPr lang="zh-TW" altLang="en-US" dirty="0"/>
              <a:t>微</a:t>
            </a:r>
            <a:r>
              <a:rPr lang="zh-TW" altLang="en-US" dirty="0" smtClean="0"/>
              <a:t>服務化過程</a:t>
            </a:r>
            <a:endParaRPr lang="en-US" altLang="zh-TW" dirty="0" smtClean="0"/>
          </a:p>
          <a:p>
            <a:pPr lvl="1"/>
            <a:r>
              <a:rPr lang="zh-TW" altLang="en-US" dirty="0" smtClean="0"/>
              <a:t>單一資料庫如何</a:t>
            </a:r>
            <a:r>
              <a:rPr lang="zh-TW" altLang="en-US" dirty="0"/>
              <a:t> </a:t>
            </a:r>
            <a:r>
              <a:rPr lang="en-US" altLang="zh-TW" dirty="0" smtClean="0"/>
              <a:t>“</a:t>
            </a:r>
            <a:r>
              <a:rPr lang="zh-TW" altLang="en-US" dirty="0" smtClean="0"/>
              <a:t>微</a:t>
            </a:r>
            <a:r>
              <a:rPr lang="en-US" altLang="zh-TW" dirty="0" smtClean="0"/>
              <a:t>”</a:t>
            </a:r>
            <a:r>
              <a:rPr lang="zh-TW" altLang="en-US" dirty="0" smtClean="0"/>
              <a:t> 化</a:t>
            </a:r>
            <a:r>
              <a:rPr lang="en-US" altLang="zh-TW" dirty="0" smtClean="0"/>
              <a:t>?</a:t>
            </a:r>
          </a:p>
          <a:p>
            <a:r>
              <a:rPr lang="zh-TW" altLang="en-US" dirty="0" smtClean="0"/>
              <a:t>資料庫切割帶來的挑戰</a:t>
            </a:r>
            <a:endParaRPr lang="en-US" altLang="zh-TW" dirty="0" smtClean="0"/>
          </a:p>
          <a:p>
            <a:pPr lvl="1"/>
            <a:r>
              <a:rPr lang="zh-TW" altLang="en-US" dirty="0" smtClean="0"/>
              <a:t>原罪</a:t>
            </a:r>
            <a:r>
              <a:rPr lang="en-US" altLang="zh-TW" dirty="0" smtClean="0"/>
              <a:t>:</a:t>
            </a:r>
            <a:r>
              <a:rPr lang="zh-TW" altLang="en-US" dirty="0" smtClean="0"/>
              <a:t> </a:t>
            </a:r>
            <a:r>
              <a:rPr lang="en-US" altLang="zh-TW" dirty="0" smtClean="0"/>
              <a:t>“</a:t>
            </a:r>
            <a:r>
              <a:rPr lang="zh-TW" altLang="en-US" dirty="0" smtClean="0"/>
              <a:t>關聯</a:t>
            </a:r>
            <a:r>
              <a:rPr lang="en-US" altLang="zh-TW" dirty="0" smtClean="0"/>
              <a:t>”</a:t>
            </a:r>
            <a:r>
              <a:rPr lang="zh-TW" altLang="en-US" dirty="0" smtClean="0"/>
              <a:t> 式資料庫</a:t>
            </a:r>
            <a:endParaRPr lang="en-US" altLang="zh-TW" dirty="0" smtClean="0"/>
          </a:p>
          <a:p>
            <a:pPr lvl="1"/>
            <a:r>
              <a:rPr lang="zh-TW" altLang="en-US" dirty="0" smtClean="0"/>
              <a:t>水平切割的挑戰</a:t>
            </a:r>
            <a:r>
              <a:rPr lang="en-US" altLang="zh-TW" dirty="0"/>
              <a:t> </a:t>
            </a:r>
            <a:r>
              <a:rPr lang="en-US" altLang="zh-TW" dirty="0" smtClean="0"/>
              <a:t>(data shard)</a:t>
            </a:r>
          </a:p>
          <a:p>
            <a:pPr lvl="1"/>
            <a:r>
              <a:rPr lang="zh-TW" altLang="en-US" dirty="0" smtClean="0"/>
              <a:t>垂直切割的挑戰 </a:t>
            </a:r>
            <a:r>
              <a:rPr lang="en-US" altLang="zh-TW" dirty="0" smtClean="0"/>
              <a:t>(join)</a:t>
            </a:r>
          </a:p>
          <a:p>
            <a:pPr lvl="1"/>
            <a:r>
              <a:rPr lang="zh-TW" altLang="en-US" dirty="0" smtClean="0"/>
              <a:t>多租戶資料庫規劃的挑戰 </a:t>
            </a:r>
            <a:r>
              <a:rPr lang="en-US" altLang="zh-TW" dirty="0" smtClean="0"/>
              <a:t>(isolation)</a:t>
            </a:r>
            <a:endParaRPr lang="en-US" altLang="zh-TW" dirty="0"/>
          </a:p>
          <a:p>
            <a:r>
              <a:rPr lang="zh-TW" altLang="en-US" dirty="0" smtClean="0"/>
              <a:t>微服務架構下的資料處理策略與手段</a:t>
            </a:r>
            <a:endParaRPr lang="en-US" altLang="zh-TW" dirty="0" smtClean="0"/>
          </a:p>
          <a:p>
            <a:pPr lvl="1"/>
            <a:r>
              <a:rPr lang="zh-TW" altLang="en-US" dirty="0" smtClean="0"/>
              <a:t>忠告</a:t>
            </a:r>
            <a:r>
              <a:rPr lang="en-US" altLang="zh-TW" dirty="0" smtClean="0"/>
              <a:t>:</a:t>
            </a:r>
            <a:r>
              <a:rPr lang="zh-TW" altLang="en-US" dirty="0" smtClean="0"/>
              <a:t> 優先挑選其他合適的資料庫 </a:t>
            </a:r>
            <a:r>
              <a:rPr lang="en-US" altLang="zh-TW" dirty="0" smtClean="0"/>
              <a:t>(NoSQL,… </a:t>
            </a:r>
            <a:r>
              <a:rPr lang="en-US" altLang="zh-TW" dirty="0" err="1" smtClean="0"/>
              <a:t>etc</a:t>
            </a:r>
            <a:r>
              <a:rPr lang="en-US" altLang="zh-TW" dirty="0" smtClean="0"/>
              <a:t>), </a:t>
            </a:r>
            <a:r>
              <a:rPr lang="zh-TW" altLang="en-US" dirty="0" smtClean="0"/>
              <a:t>除非是舊系統重構</a:t>
            </a:r>
            <a:r>
              <a:rPr lang="en-US" altLang="zh-TW" dirty="0" smtClean="0"/>
              <a:t>, </a:t>
            </a:r>
            <a:r>
              <a:rPr lang="zh-TW" altLang="en-US" dirty="0" smtClean="0"/>
              <a:t>或是你真的很需要 </a:t>
            </a:r>
            <a:r>
              <a:rPr lang="en-US" altLang="zh-TW" dirty="0" smtClean="0"/>
              <a:t>SQL</a:t>
            </a:r>
            <a:r>
              <a:rPr lang="zh-TW" altLang="en-US" dirty="0" smtClean="0"/>
              <a:t> 的特性</a:t>
            </a:r>
            <a:r>
              <a:rPr lang="en-US" altLang="zh-TW" smtClean="0"/>
              <a:t>..</a:t>
            </a:r>
            <a:endParaRPr lang="en-US" altLang="zh-TW" smtClean="0"/>
          </a:p>
          <a:p>
            <a:pPr lvl="1"/>
            <a:r>
              <a:rPr lang="zh-TW" altLang="en-US" dirty="0" smtClean="0"/>
              <a:t>資料</a:t>
            </a:r>
            <a:r>
              <a:rPr lang="zh-TW" altLang="en-US" dirty="0"/>
              <a:t>擴展 </a:t>
            </a:r>
            <a:r>
              <a:rPr lang="en-US" altLang="zh-TW" dirty="0"/>
              <a:t>(data shard)</a:t>
            </a:r>
          </a:p>
          <a:p>
            <a:pPr lvl="1"/>
            <a:r>
              <a:rPr lang="zh-TW" altLang="en-US" dirty="0" smtClean="0"/>
              <a:t>跨越服務的資料異動 </a:t>
            </a:r>
            <a:r>
              <a:rPr lang="en-US" altLang="zh-TW" dirty="0" smtClean="0"/>
              <a:t>(</a:t>
            </a:r>
            <a:r>
              <a:rPr lang="zh-TW" altLang="en-US" dirty="0" smtClean="0"/>
              <a:t>交易與事件驅動</a:t>
            </a:r>
            <a:r>
              <a:rPr lang="en-US" altLang="zh-TW" dirty="0" smtClean="0"/>
              <a:t>)</a:t>
            </a:r>
          </a:p>
          <a:p>
            <a:pPr lvl="1"/>
            <a:r>
              <a:rPr lang="zh-TW" altLang="en-US" dirty="0" smtClean="0"/>
              <a:t>報表與統計 </a:t>
            </a:r>
            <a:r>
              <a:rPr lang="en-US" altLang="zh-TW" dirty="0" smtClean="0"/>
              <a:t>(no join,</a:t>
            </a:r>
            <a:r>
              <a:rPr lang="zh-TW" altLang="en-US" dirty="0" smtClean="0"/>
              <a:t> 最終一致姓</a:t>
            </a:r>
            <a:r>
              <a:rPr lang="en-US" altLang="zh-TW" dirty="0" smtClean="0"/>
              <a:t>)</a:t>
            </a:r>
          </a:p>
          <a:p>
            <a:pPr lvl="1"/>
            <a:endParaRPr lang="en-US" altLang="zh-TW" dirty="0" smtClean="0"/>
          </a:p>
          <a:p>
            <a:pPr lvl="1"/>
            <a:endParaRPr lang="en-US" dirty="0"/>
          </a:p>
        </p:txBody>
      </p:sp>
    </p:spTree>
    <p:extLst>
      <p:ext uri="{BB962C8B-B14F-4D97-AF65-F5344CB8AC3E}">
        <p14:creationId xmlns:p14="http://schemas.microsoft.com/office/powerpoint/2010/main" val="192001744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6100403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5163148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4046236"/>
          </a:xfrm>
        </p:spPr>
        <p:txBody>
          <a:bodyPr/>
          <a:lstStyle/>
          <a:p>
            <a:endParaRPr lang="en-US" dirty="0" smtClean="0"/>
          </a:p>
          <a:p>
            <a:r>
              <a:rPr lang="en-US" dirty="0" smtClean="0"/>
              <a:t>#1. </a:t>
            </a:r>
            <a:r>
              <a:rPr lang="zh-TW" altLang="en-US" dirty="0" smtClean="0"/>
              <a:t>容器化的封裝</a:t>
            </a:r>
            <a:endParaRPr lang="en-US" altLang="zh-TW" dirty="0" smtClean="0"/>
          </a:p>
          <a:p>
            <a:r>
              <a:rPr lang="en-US" altLang="zh-TW" dirty="0" smtClean="0"/>
              <a:t>#2.</a:t>
            </a:r>
            <a:r>
              <a:rPr lang="zh-TW" altLang="en-US" dirty="0" smtClean="0"/>
              <a:t> 容器化的部署</a:t>
            </a:r>
            <a:endParaRPr lang="en-US" dirty="0" smtClean="0"/>
          </a:p>
          <a:p>
            <a:r>
              <a:rPr lang="en-US" altLang="zh-TW" dirty="0" smtClean="0"/>
              <a:t>#3.</a:t>
            </a:r>
            <a:r>
              <a:rPr lang="zh-TW" altLang="en-US" dirty="0" smtClean="0"/>
              <a:t> 概念</a:t>
            </a:r>
            <a:r>
              <a:rPr lang="en-US" altLang="zh-TW" dirty="0" smtClean="0"/>
              <a:t>: </a:t>
            </a:r>
            <a:r>
              <a:rPr lang="zh-TW" altLang="en-US" dirty="0" smtClean="0"/>
              <a:t>不可變伺服器 </a:t>
            </a:r>
            <a:r>
              <a:rPr lang="en-US" altLang="zh-TW" dirty="0" smtClean="0"/>
              <a:t>(Immutable Servers)</a:t>
            </a:r>
          </a:p>
          <a:p>
            <a:r>
              <a:rPr lang="en-US" dirty="0" smtClean="0"/>
              <a:t>#4. </a:t>
            </a:r>
            <a:r>
              <a:rPr lang="zh-TW" altLang="en-US" dirty="0" smtClean="0"/>
              <a:t>案例探討</a:t>
            </a:r>
            <a:r>
              <a:rPr lang="en-US" dirty="0" smtClean="0"/>
              <a:t>: </a:t>
            </a:r>
            <a:r>
              <a:rPr lang="zh-TW" altLang="en-US" dirty="0" smtClean="0"/>
              <a:t>跨版本的相容性測試</a:t>
            </a:r>
            <a:endParaRPr lang="en-US" altLang="zh-TW" dirty="0" smtClean="0"/>
          </a:p>
          <a:p>
            <a:r>
              <a:rPr lang="en-US" altLang="zh-TW" dirty="0" smtClean="0"/>
              <a:t>#5.</a:t>
            </a:r>
            <a:r>
              <a:rPr lang="zh-TW" altLang="en-US" dirty="0" smtClean="0"/>
              <a:t> 其他參考內容</a:t>
            </a:r>
            <a:endParaRPr lang="en-US" dirty="0"/>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smtClean="0"/>
              <a:t>Session Agenda</a:t>
            </a:r>
            <a:endParaRPr lang="en-US" dirty="0"/>
          </a:p>
        </p:txBody>
      </p:sp>
    </p:spTree>
    <p:extLst>
      <p:ext uri="{BB962C8B-B14F-4D97-AF65-F5344CB8AC3E}">
        <p14:creationId xmlns:p14="http://schemas.microsoft.com/office/powerpoint/2010/main" val="327531477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開發範例</a:t>
            </a:r>
            <a:r>
              <a:rPr lang="en-US" altLang="zh-TW" dirty="0" smtClean="0"/>
              <a:t>: IP2C.NET Service</a:t>
            </a:r>
            <a:endParaRPr lang="zh-TW" altLang="en-US" dirty="0"/>
          </a:p>
        </p:txBody>
      </p:sp>
      <p:sp>
        <p:nvSpPr>
          <p:cNvPr id="4" name="圓角矩形 3"/>
          <p:cNvSpPr/>
          <p:nvPr/>
        </p:nvSpPr>
        <p:spPr>
          <a:xfrm>
            <a:off x="1012438" y="3154085"/>
            <a:ext cx="6215922"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5" name="圓角矩形 4"/>
          <p:cNvSpPr/>
          <p:nvPr/>
        </p:nvSpPr>
        <p:spPr>
          <a:xfrm>
            <a:off x="1012438"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6" name="圓角矩形 5"/>
          <p:cNvSpPr/>
          <p:nvPr/>
        </p:nvSpPr>
        <p:spPr>
          <a:xfrm>
            <a:off x="3108722"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7" name="圓角矩形 6"/>
          <p:cNvSpPr/>
          <p:nvPr/>
        </p:nvSpPr>
        <p:spPr>
          <a:xfrm>
            <a:off x="5205006"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8" name="圓角矩形 7"/>
          <p:cNvSpPr/>
          <p:nvPr/>
        </p:nvSpPr>
        <p:spPr>
          <a:xfrm>
            <a:off x="1012438" y="5041252"/>
            <a:ext cx="6215922"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Storage: IP2C_data</a:t>
            </a:r>
            <a:endParaRPr lang="zh-TW" altLang="en-US" dirty="0"/>
          </a:p>
        </p:txBody>
      </p:sp>
      <p:cxnSp>
        <p:nvCxnSpPr>
          <p:cNvPr id="9" name="直線單箭頭接點 8"/>
          <p:cNvCxnSpPr>
            <a:endCxn id="5" idx="0"/>
          </p:cNvCxnSpPr>
          <p:nvPr/>
        </p:nvCxnSpPr>
        <p:spPr>
          <a:xfrm flipH="1">
            <a:off x="2024115" y="3659923"/>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4120399" y="3659923"/>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6216683" y="4827244"/>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4131364" y="4807788"/>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2020461" y="4807788"/>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向右箭號 13"/>
          <p:cNvSpPr/>
          <p:nvPr/>
        </p:nvSpPr>
        <p:spPr>
          <a:xfrm rot="5400000">
            <a:off x="3858454" y="2502534"/>
            <a:ext cx="523890" cy="4631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5" name="文字方塊 14"/>
          <p:cNvSpPr txBox="1"/>
          <p:nvPr/>
        </p:nvSpPr>
        <p:spPr>
          <a:xfrm>
            <a:off x="4441656" y="2521069"/>
            <a:ext cx="1526700" cy="369332"/>
          </a:xfrm>
          <a:prstGeom prst="rect">
            <a:avLst/>
          </a:prstGeom>
          <a:noFill/>
        </p:spPr>
        <p:txBody>
          <a:bodyPr wrap="none" rtlCol="0">
            <a:spAutoFit/>
          </a:bodyPr>
          <a:lstStyle/>
          <a:p>
            <a:r>
              <a:rPr lang="en-US" altLang="zh-TW" dirty="0" smtClean="0"/>
              <a:t>IP2C Rest API</a:t>
            </a:r>
            <a:endParaRPr lang="zh-TW" altLang="en-US" dirty="0"/>
          </a:p>
        </p:txBody>
      </p:sp>
      <p:sp>
        <p:nvSpPr>
          <p:cNvPr id="16" name="圓角矩形 15"/>
          <p:cNvSpPr/>
          <p:nvPr/>
        </p:nvSpPr>
        <p:spPr>
          <a:xfrm>
            <a:off x="2352584" y="1489665"/>
            <a:ext cx="3535629" cy="86005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Client</a:t>
            </a:r>
          </a:p>
          <a:p>
            <a:pPr algn="ctr"/>
            <a:endParaRPr lang="en-US" altLang="zh-TW" dirty="0"/>
          </a:p>
        </p:txBody>
      </p:sp>
      <p:sp>
        <p:nvSpPr>
          <p:cNvPr id="17" name="圓角矩形 16"/>
          <p:cNvSpPr/>
          <p:nvPr/>
        </p:nvSpPr>
        <p:spPr>
          <a:xfrm>
            <a:off x="2575230" y="1976398"/>
            <a:ext cx="3158836" cy="3020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 SDK</a:t>
            </a:r>
            <a:endParaRPr lang="zh-TW" altLang="en-US" dirty="0"/>
          </a:p>
        </p:txBody>
      </p:sp>
      <p:sp>
        <p:nvSpPr>
          <p:cNvPr id="18" name="雲朵形 17"/>
          <p:cNvSpPr/>
          <p:nvPr/>
        </p:nvSpPr>
        <p:spPr>
          <a:xfrm>
            <a:off x="9282802" y="3510788"/>
            <a:ext cx="2446317" cy="1669871"/>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IP2C.org</a:t>
            </a:r>
            <a:endParaRPr lang="zh-TW" altLang="en-US" dirty="0"/>
          </a:p>
        </p:txBody>
      </p:sp>
      <p:cxnSp>
        <p:nvCxnSpPr>
          <p:cNvPr id="20" name="直線單箭頭接點 19"/>
          <p:cNvCxnSpPr>
            <a:stCxn id="18" idx="2"/>
            <a:endCxn id="7" idx="3"/>
          </p:cNvCxnSpPr>
          <p:nvPr/>
        </p:nvCxnSpPr>
        <p:spPr>
          <a:xfrm flipH="1">
            <a:off x="7228360" y="4345724"/>
            <a:ext cx="20620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7717246" y="3751009"/>
            <a:ext cx="1387559" cy="646331"/>
          </a:xfrm>
          <a:prstGeom prst="rect">
            <a:avLst/>
          </a:prstGeom>
          <a:noFill/>
        </p:spPr>
        <p:txBody>
          <a:bodyPr wrap="none" rtlCol="0">
            <a:spAutoFit/>
          </a:bodyPr>
          <a:lstStyle/>
          <a:p>
            <a:r>
              <a:rPr lang="en-US" altLang="zh-TW" dirty="0" smtClean="0"/>
              <a:t>Download</a:t>
            </a:r>
          </a:p>
          <a:p>
            <a:r>
              <a:rPr lang="en-US" altLang="zh-TW" dirty="0" smtClean="0"/>
              <a:t>IP Database</a:t>
            </a:r>
            <a:endParaRPr lang="zh-TW" altLang="en-US" dirty="0"/>
          </a:p>
        </p:txBody>
      </p:sp>
      <p:sp>
        <p:nvSpPr>
          <p:cNvPr id="3" name="文字方塊 2"/>
          <p:cNvSpPr txBox="1"/>
          <p:nvPr/>
        </p:nvSpPr>
        <p:spPr>
          <a:xfrm>
            <a:off x="93785" y="6447695"/>
            <a:ext cx="5444247" cy="646331"/>
          </a:xfrm>
          <a:prstGeom prst="rect">
            <a:avLst/>
          </a:prstGeom>
          <a:noFill/>
        </p:spPr>
        <p:txBody>
          <a:bodyPr wrap="none" rtlCol="0">
            <a:spAutoFit/>
          </a:bodyPr>
          <a:lstStyle/>
          <a:p>
            <a:r>
              <a:rPr lang="en-US" altLang="zh-TW" dirty="0">
                <a:solidFill>
                  <a:schemeClr val="bg1"/>
                </a:solidFill>
              </a:rPr>
              <a:t>https</a:t>
            </a:r>
            <a:r>
              <a:rPr lang="en-US" altLang="zh-TW">
                <a:solidFill>
                  <a:schemeClr val="bg1"/>
                </a:solidFill>
              </a:rPr>
              <a:t>://</a:t>
            </a:r>
            <a:r>
              <a:rPr lang="en-US" altLang="zh-TW" smtClean="0">
                <a:solidFill>
                  <a:schemeClr val="bg1"/>
                </a:solidFill>
              </a:rPr>
              <a:t>github.com/andrew0928/IP2C.NET.Service</a:t>
            </a:r>
            <a:endParaRPr lang="en-US" altLang="zh-TW" dirty="0" smtClean="0">
              <a:solidFill>
                <a:schemeClr val="bg1"/>
              </a:solidFill>
            </a:endParaRPr>
          </a:p>
          <a:p>
            <a:endParaRPr lang="zh-TW" altLang="en-US" dirty="0">
              <a:solidFill>
                <a:schemeClr val="bg1"/>
              </a:solidFill>
            </a:endParaRPr>
          </a:p>
        </p:txBody>
      </p:sp>
    </p:spTree>
    <p:extLst>
      <p:ext uri="{BB962C8B-B14F-4D97-AF65-F5344CB8AC3E}">
        <p14:creationId xmlns:p14="http://schemas.microsoft.com/office/powerpoint/2010/main" val="41243954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傳統的開發方式</a:t>
            </a:r>
            <a:r>
              <a:rPr lang="en-US" altLang="zh-TW" dirty="0" smtClean="0"/>
              <a:t>…</a:t>
            </a:r>
            <a:endParaRPr lang="zh-TW" altLang="en-US" dirty="0"/>
          </a:p>
        </p:txBody>
      </p:sp>
      <p:pic>
        <p:nvPicPr>
          <p:cNvPr id="4" name="圖片 3"/>
          <p:cNvPicPr>
            <a:picLocks noChangeAspect="1"/>
          </p:cNvPicPr>
          <p:nvPr/>
        </p:nvPicPr>
        <p:blipFill>
          <a:blip r:embed="rId3"/>
          <a:stretch>
            <a:fillRect/>
          </a:stretch>
        </p:blipFill>
        <p:spPr>
          <a:xfrm>
            <a:off x="937024" y="1189176"/>
            <a:ext cx="6087291" cy="4570393"/>
          </a:xfrm>
          <a:prstGeom prst="rect">
            <a:avLst/>
          </a:prstGeom>
        </p:spPr>
      </p:pic>
      <p:sp>
        <p:nvSpPr>
          <p:cNvPr id="5" name="圓角矩形圖說文字 4"/>
          <p:cNvSpPr/>
          <p:nvPr/>
        </p:nvSpPr>
        <p:spPr>
          <a:xfrm>
            <a:off x="3795085" y="1791255"/>
            <a:ext cx="2280062" cy="748146"/>
          </a:xfrm>
          <a:prstGeom prst="wedgeRoundRectCallout">
            <a:avLst>
              <a:gd name="adj1" fmla="val -69281"/>
              <a:gd name="adj2" fmla="val 9627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建立 </a:t>
            </a:r>
            <a:r>
              <a:rPr lang="en-US" altLang="zh-TW" dirty="0" smtClean="0"/>
              <a:t>IP2C</a:t>
            </a:r>
            <a:r>
              <a:rPr lang="zh-TW" altLang="en-US" dirty="0" smtClean="0"/>
              <a:t> </a:t>
            </a:r>
            <a:r>
              <a:rPr lang="en-US" altLang="zh-TW" dirty="0" smtClean="0"/>
              <a:t>solution</a:t>
            </a:r>
            <a:endParaRPr lang="zh-TW" altLang="en-US" dirty="0"/>
          </a:p>
        </p:txBody>
      </p:sp>
      <p:sp>
        <p:nvSpPr>
          <p:cNvPr id="6" name="圓角矩形圖說文字 5"/>
          <p:cNvSpPr/>
          <p:nvPr/>
        </p:nvSpPr>
        <p:spPr>
          <a:xfrm>
            <a:off x="5901412" y="2165328"/>
            <a:ext cx="2382190" cy="748146"/>
          </a:xfrm>
          <a:prstGeom prst="wedgeRoundRectCallout">
            <a:avLst>
              <a:gd name="adj1" fmla="val -155780"/>
              <a:gd name="adj2" fmla="val 15246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處理 </a:t>
            </a:r>
            <a:r>
              <a:rPr lang="en-US" altLang="zh-TW" dirty="0" smtClean="0"/>
              <a:t>IP</a:t>
            </a:r>
            <a:r>
              <a:rPr lang="zh-TW" altLang="en-US" dirty="0" smtClean="0"/>
              <a:t> 資料庫的 </a:t>
            </a:r>
            <a:r>
              <a:rPr lang="en-US" altLang="zh-TW" dirty="0" smtClean="0"/>
              <a:t>LIB</a:t>
            </a:r>
            <a:endParaRPr lang="zh-TW" altLang="en-US" dirty="0"/>
          </a:p>
        </p:txBody>
      </p:sp>
      <p:sp>
        <p:nvSpPr>
          <p:cNvPr id="7" name="圓角矩形圖說文字 6"/>
          <p:cNvSpPr/>
          <p:nvPr/>
        </p:nvSpPr>
        <p:spPr>
          <a:xfrm>
            <a:off x="6860938" y="2971452"/>
            <a:ext cx="2845328" cy="748146"/>
          </a:xfrm>
          <a:prstGeom prst="wedgeRoundRectCallout">
            <a:avLst>
              <a:gd name="adj1" fmla="val -171034"/>
              <a:gd name="adj2" fmla="val 87226"/>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存取遠端 </a:t>
            </a:r>
            <a:r>
              <a:rPr lang="en-US" altLang="zh-TW" dirty="0" smtClean="0"/>
              <a:t>IP2C</a:t>
            </a:r>
            <a:r>
              <a:rPr lang="zh-TW" altLang="en-US" dirty="0" smtClean="0"/>
              <a:t> </a:t>
            </a:r>
            <a:r>
              <a:rPr lang="en-US" altLang="zh-TW" dirty="0" smtClean="0"/>
              <a:t>API</a:t>
            </a:r>
            <a:r>
              <a:rPr lang="zh-TW" altLang="en-US" dirty="0" smtClean="0"/>
              <a:t> 的 </a:t>
            </a:r>
            <a:r>
              <a:rPr lang="en-US" altLang="zh-TW" dirty="0" smtClean="0"/>
              <a:t>Client</a:t>
            </a:r>
            <a:r>
              <a:rPr lang="zh-TW" altLang="en-US" dirty="0" smtClean="0"/>
              <a:t> </a:t>
            </a:r>
            <a:r>
              <a:rPr lang="en-US" altLang="zh-TW" dirty="0" smtClean="0"/>
              <a:t>SDK</a:t>
            </a:r>
            <a:endParaRPr lang="zh-TW" altLang="en-US" dirty="0"/>
          </a:p>
        </p:txBody>
      </p:sp>
      <p:sp>
        <p:nvSpPr>
          <p:cNvPr id="8" name="圓角矩形圖說文字 7"/>
          <p:cNvSpPr/>
          <p:nvPr/>
        </p:nvSpPr>
        <p:spPr>
          <a:xfrm>
            <a:off x="8419335" y="3940967"/>
            <a:ext cx="3177837" cy="748146"/>
          </a:xfrm>
          <a:prstGeom prst="wedgeRoundRectCallout">
            <a:avLst>
              <a:gd name="adj1" fmla="val -198371"/>
              <a:gd name="adj2" fmla="val 1219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提供</a:t>
            </a:r>
            <a:r>
              <a:rPr lang="zh-TW" altLang="en-US" dirty="0"/>
              <a:t> </a:t>
            </a:r>
            <a:r>
              <a:rPr lang="en-US" altLang="zh-TW" dirty="0" smtClean="0"/>
              <a:t>IP2C</a:t>
            </a:r>
            <a:r>
              <a:rPr lang="zh-TW" altLang="en-US" dirty="0"/>
              <a:t> </a:t>
            </a:r>
            <a:r>
              <a:rPr lang="en-US" altLang="zh-TW" dirty="0" smtClean="0"/>
              <a:t>API</a:t>
            </a:r>
            <a:r>
              <a:rPr lang="zh-TW" altLang="en-US" dirty="0" smtClean="0"/>
              <a:t> 的</a:t>
            </a:r>
            <a:r>
              <a:rPr lang="zh-TW" altLang="en-US" dirty="0"/>
              <a:t> </a:t>
            </a:r>
            <a:r>
              <a:rPr lang="en-US" altLang="zh-TW" dirty="0" smtClean="0"/>
              <a:t>Web</a:t>
            </a:r>
            <a:r>
              <a:rPr lang="zh-TW" altLang="en-US" dirty="0"/>
              <a:t> </a:t>
            </a:r>
            <a:r>
              <a:rPr lang="en-US" altLang="zh-TW" dirty="0" smtClean="0"/>
              <a:t>App</a:t>
            </a:r>
            <a:r>
              <a:rPr lang="en-US" altLang="zh-TW" dirty="0"/>
              <a:t>s</a:t>
            </a:r>
            <a:endParaRPr lang="zh-TW" altLang="en-US" dirty="0"/>
          </a:p>
        </p:txBody>
      </p:sp>
      <p:sp>
        <p:nvSpPr>
          <p:cNvPr id="9" name="圓角矩形圖說文字 8"/>
          <p:cNvSpPr/>
          <p:nvPr/>
        </p:nvSpPr>
        <p:spPr>
          <a:xfrm>
            <a:off x="7223490" y="4910482"/>
            <a:ext cx="3791792" cy="748146"/>
          </a:xfrm>
          <a:prstGeom prst="wedgeRoundRectCallout">
            <a:avLst>
              <a:gd name="adj1" fmla="val -146497"/>
              <a:gd name="adj2" fmla="val -60164"/>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到 </a:t>
            </a:r>
            <a:r>
              <a:rPr lang="en-US" altLang="zh-TW" dirty="0" smtClean="0"/>
              <a:t>IP2C.org </a:t>
            </a:r>
            <a:r>
              <a:rPr lang="zh-TW" altLang="en-US" dirty="0" smtClean="0"/>
              <a:t>更新資料檔的 </a:t>
            </a:r>
            <a:r>
              <a:rPr lang="en-US" altLang="zh-TW" dirty="0" smtClean="0"/>
              <a:t>Worker</a:t>
            </a:r>
            <a:endParaRPr lang="zh-TW" altLang="en-US" dirty="0"/>
          </a:p>
        </p:txBody>
      </p:sp>
      <p:sp>
        <p:nvSpPr>
          <p:cNvPr id="10" name="圓角矩形圖說文字 9"/>
          <p:cNvSpPr/>
          <p:nvPr/>
        </p:nvSpPr>
        <p:spPr>
          <a:xfrm>
            <a:off x="4730265" y="5551051"/>
            <a:ext cx="4626100" cy="748146"/>
          </a:xfrm>
          <a:prstGeom prst="wedgeRoundRectCallout">
            <a:avLst>
              <a:gd name="adj1" fmla="val -82472"/>
              <a:gd name="adj2" fmla="val -10277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測試 </a:t>
            </a:r>
            <a:r>
              <a:rPr lang="en-US" altLang="zh-TW" dirty="0" smtClean="0"/>
              <a:t>IP2C.SDK, IP2C.NET </a:t>
            </a:r>
            <a:r>
              <a:rPr lang="zh-TW" altLang="en-US" dirty="0" smtClean="0"/>
              <a:t>的單元測試案例</a:t>
            </a:r>
            <a:endParaRPr lang="zh-TW" altLang="en-US" dirty="0"/>
          </a:p>
        </p:txBody>
      </p:sp>
    </p:spTree>
    <p:extLst>
      <p:ext uri="{BB962C8B-B14F-4D97-AF65-F5344CB8AC3E}">
        <p14:creationId xmlns:p14="http://schemas.microsoft.com/office/powerpoint/2010/main" val="155306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碰到的困難</a:t>
            </a:r>
            <a:r>
              <a:rPr lang="en-US" altLang="zh-TW" dirty="0"/>
              <a:t>…</a:t>
            </a:r>
            <a:endParaRPr lang="zh-TW" altLang="en-US" dirty="0"/>
          </a:p>
        </p:txBody>
      </p:sp>
      <p:sp>
        <p:nvSpPr>
          <p:cNvPr id="3" name="內容版面配置區 2"/>
          <p:cNvSpPr>
            <a:spLocks noGrp="1"/>
          </p:cNvSpPr>
          <p:nvPr>
            <p:ph idx="1"/>
          </p:nvPr>
        </p:nvSpPr>
        <p:spPr>
          <a:xfrm>
            <a:off x="269241" y="1189178"/>
            <a:ext cx="11653521" cy="4709944"/>
          </a:xfrm>
        </p:spPr>
        <p:txBody>
          <a:bodyPr/>
          <a:lstStyle/>
          <a:p>
            <a:r>
              <a:rPr lang="zh-TW" altLang="en-US" dirty="0" smtClean="0"/>
              <a:t>我</a:t>
            </a:r>
            <a:r>
              <a:rPr lang="zh-TW" altLang="en-US" dirty="0"/>
              <a:t>怎麼 </a:t>
            </a:r>
            <a:r>
              <a:rPr lang="en-US" altLang="zh-TW" dirty="0"/>
              <a:t>"</a:t>
            </a:r>
            <a:r>
              <a:rPr lang="zh-TW" altLang="en-US" dirty="0"/>
              <a:t>很容易</a:t>
            </a:r>
            <a:r>
              <a:rPr lang="en-US" altLang="zh-TW" dirty="0"/>
              <a:t>" </a:t>
            </a:r>
            <a:r>
              <a:rPr lang="zh-TW" altLang="en-US" dirty="0"/>
              <a:t>的在本機測試</a:t>
            </a:r>
            <a:r>
              <a:rPr lang="en-US" altLang="zh-TW" dirty="0"/>
              <a:t>?</a:t>
            </a:r>
          </a:p>
          <a:p>
            <a:r>
              <a:rPr lang="zh-TW" altLang="en-US" dirty="0"/>
              <a:t>我怎麼 </a:t>
            </a:r>
            <a:r>
              <a:rPr lang="en-US" altLang="zh-TW" dirty="0"/>
              <a:t>"</a:t>
            </a:r>
            <a:r>
              <a:rPr lang="zh-TW" altLang="en-US" dirty="0"/>
              <a:t>很容易</a:t>
            </a:r>
            <a:r>
              <a:rPr lang="en-US" altLang="zh-TW" dirty="0"/>
              <a:t>" </a:t>
            </a:r>
            <a:r>
              <a:rPr lang="zh-TW" altLang="en-US" dirty="0"/>
              <a:t>的建置本機測試環境</a:t>
            </a:r>
            <a:r>
              <a:rPr lang="en-US" altLang="zh-TW" dirty="0"/>
              <a:t>?</a:t>
            </a:r>
          </a:p>
          <a:p>
            <a:r>
              <a:rPr lang="zh-TW" altLang="en-US" dirty="0"/>
              <a:t>我怎麼 </a:t>
            </a:r>
            <a:r>
              <a:rPr lang="en-US" altLang="zh-TW" dirty="0"/>
              <a:t>"</a:t>
            </a:r>
            <a:r>
              <a:rPr lang="zh-TW" altLang="en-US" dirty="0"/>
              <a:t>很容易</a:t>
            </a:r>
            <a:r>
              <a:rPr lang="en-US" altLang="zh-TW" dirty="0"/>
              <a:t>" </a:t>
            </a:r>
            <a:r>
              <a:rPr lang="zh-TW" altLang="en-US" dirty="0"/>
              <a:t>的部署及更新</a:t>
            </a:r>
            <a:r>
              <a:rPr lang="en-US" altLang="zh-TW" dirty="0"/>
              <a:t>?</a:t>
            </a:r>
          </a:p>
          <a:p>
            <a:r>
              <a:rPr lang="zh-TW" altLang="en-US" dirty="0"/>
              <a:t>實際執行的規模，會影響我的開發架構嗎</a:t>
            </a:r>
            <a:r>
              <a:rPr lang="en-US" altLang="zh-TW" dirty="0"/>
              <a:t>?</a:t>
            </a:r>
          </a:p>
          <a:p>
            <a:r>
              <a:rPr lang="zh-TW" altLang="en-US" dirty="0"/>
              <a:t>我該將 </a:t>
            </a:r>
            <a:r>
              <a:rPr lang="en-US" altLang="zh-TW" dirty="0"/>
              <a:t>Worker </a:t>
            </a:r>
            <a:r>
              <a:rPr lang="zh-TW" altLang="en-US" dirty="0"/>
              <a:t>開發成 </a:t>
            </a:r>
            <a:r>
              <a:rPr lang="en-US" altLang="zh-TW" dirty="0"/>
              <a:t>Windows Service </a:t>
            </a:r>
            <a:r>
              <a:rPr lang="zh-TW" altLang="en-US" dirty="0"/>
              <a:t>嗎</a:t>
            </a:r>
            <a:r>
              <a:rPr lang="en-US" altLang="zh-TW" dirty="0"/>
              <a:t>?</a:t>
            </a:r>
          </a:p>
          <a:p>
            <a:r>
              <a:rPr lang="zh-TW" altLang="en-US" dirty="0"/>
              <a:t>我該怎麼處理 </a:t>
            </a:r>
            <a:r>
              <a:rPr lang="en-US" altLang="zh-TW" dirty="0"/>
              <a:t>Load Balance </a:t>
            </a:r>
            <a:r>
              <a:rPr lang="zh-TW" altLang="en-US" dirty="0"/>
              <a:t>的問題</a:t>
            </a:r>
            <a:r>
              <a:rPr lang="en-US" altLang="zh-TW" dirty="0"/>
              <a:t>?</a:t>
            </a:r>
          </a:p>
          <a:p>
            <a:r>
              <a:rPr lang="zh-TW" altLang="en-US" dirty="0"/>
              <a:t>我該怎麼處理 </a:t>
            </a:r>
            <a:r>
              <a:rPr lang="en-US" altLang="zh-TW" dirty="0"/>
              <a:t>Logs</a:t>
            </a:r>
            <a:r>
              <a:rPr lang="en-US" altLang="zh-TW" dirty="0" smtClean="0"/>
              <a:t>?</a:t>
            </a:r>
            <a:endParaRPr lang="zh-TW" altLang="en-US" dirty="0"/>
          </a:p>
        </p:txBody>
      </p:sp>
    </p:spTree>
    <p:extLst>
      <p:ext uri="{BB962C8B-B14F-4D97-AF65-F5344CB8AC3E}">
        <p14:creationId xmlns:p14="http://schemas.microsoft.com/office/powerpoint/2010/main" val="7221949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#1. </a:t>
            </a:r>
            <a:r>
              <a:rPr lang="zh-TW" altLang="en-US" dirty="0"/>
              <a:t>容器化的封裝</a:t>
            </a:r>
          </a:p>
        </p:txBody>
      </p:sp>
    </p:spTree>
    <p:extLst>
      <p:ext uri="{BB962C8B-B14F-4D97-AF65-F5344CB8AC3E}">
        <p14:creationId xmlns:p14="http://schemas.microsoft.com/office/powerpoint/2010/main" val="59467552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VM</a:t>
            </a:r>
            <a:r>
              <a:rPr lang="zh-TW" altLang="en-US" dirty="0" smtClean="0"/>
              <a:t> </a:t>
            </a:r>
            <a:r>
              <a:rPr lang="en-US" altLang="zh-TW" dirty="0" smtClean="0"/>
              <a:t>vs Container: </a:t>
            </a:r>
            <a:r>
              <a:rPr lang="zh-TW" altLang="en-US" dirty="0" smtClean="0"/>
              <a:t>如何封裝 </a:t>
            </a:r>
            <a:r>
              <a:rPr lang="en-US" altLang="zh-TW" dirty="0" smtClean="0"/>
              <a:t>web application?</a:t>
            </a:r>
            <a:endParaRPr lang="zh-TW" altLang="en-US" dirty="0"/>
          </a:p>
        </p:txBody>
      </p:sp>
      <p:sp>
        <p:nvSpPr>
          <p:cNvPr id="4" name="矩形 3"/>
          <p:cNvSpPr/>
          <p:nvPr/>
        </p:nvSpPr>
        <p:spPr>
          <a:xfrm>
            <a:off x="893466" y="1650422"/>
            <a:ext cx="4405745" cy="42394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en-US" altLang="zh-TW" dirty="0" smtClean="0"/>
              <a:t>Virtual Machine (Manual or </a:t>
            </a:r>
            <a:r>
              <a:rPr lang="en-US" altLang="zh-TW" dirty="0" err="1" smtClean="0"/>
              <a:t>powershell</a:t>
            </a:r>
            <a:r>
              <a:rPr lang="en-US" altLang="zh-TW" dirty="0" smtClean="0"/>
              <a:t>)</a:t>
            </a:r>
            <a:endParaRPr lang="zh-TW" altLang="en-US" dirty="0"/>
          </a:p>
        </p:txBody>
      </p:sp>
      <p:sp>
        <p:nvSpPr>
          <p:cNvPr id="5" name="矩形 4"/>
          <p:cNvSpPr/>
          <p:nvPr/>
        </p:nvSpPr>
        <p:spPr>
          <a:xfrm>
            <a:off x="1059720" y="4607378"/>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安裝</a:t>
            </a:r>
            <a:r>
              <a:rPr lang="zh-TW" altLang="en-US" dirty="0"/>
              <a:t> </a:t>
            </a:r>
            <a:r>
              <a:rPr lang="en-US" altLang="zh-TW" dirty="0" smtClean="0"/>
              <a:t>windows</a:t>
            </a:r>
            <a:r>
              <a:rPr lang="zh-TW" altLang="en-US" dirty="0"/>
              <a:t> </a:t>
            </a:r>
            <a:r>
              <a:rPr lang="en-US" altLang="zh-TW" dirty="0" smtClean="0"/>
              <a:t>server</a:t>
            </a:r>
            <a:r>
              <a:rPr lang="zh-TW" altLang="en-US" dirty="0"/>
              <a:t> </a:t>
            </a:r>
            <a:r>
              <a:rPr lang="en-US" altLang="zh-TW" dirty="0" smtClean="0"/>
              <a:t>201</a:t>
            </a:r>
            <a:r>
              <a:rPr lang="en-US" altLang="zh-TW" dirty="0"/>
              <a:t>6</a:t>
            </a:r>
            <a:endParaRPr lang="zh-TW" altLang="en-US" dirty="0"/>
          </a:p>
        </p:txBody>
      </p:sp>
      <p:sp>
        <p:nvSpPr>
          <p:cNvPr id="6" name="矩形 5"/>
          <p:cNvSpPr/>
          <p:nvPr/>
        </p:nvSpPr>
        <p:spPr>
          <a:xfrm>
            <a:off x="1059720" y="3669227"/>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安裝 </a:t>
            </a:r>
            <a:r>
              <a:rPr lang="en-US" altLang="zh-TW" dirty="0" smtClean="0"/>
              <a:t>IIS &amp; </a:t>
            </a:r>
            <a:r>
              <a:rPr lang="zh-TW" altLang="en-US" dirty="0" smtClean="0"/>
              <a:t>相關元件</a:t>
            </a:r>
            <a:endParaRPr lang="zh-TW" altLang="en-US" dirty="0"/>
          </a:p>
        </p:txBody>
      </p:sp>
      <p:sp>
        <p:nvSpPr>
          <p:cNvPr id="7" name="矩形 6"/>
          <p:cNvSpPr/>
          <p:nvPr/>
        </p:nvSpPr>
        <p:spPr>
          <a:xfrm>
            <a:off x="1059720" y="2744733"/>
            <a:ext cx="4037611" cy="7837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COPY</a:t>
            </a:r>
            <a:r>
              <a:rPr lang="zh-TW" altLang="en-US" dirty="0" smtClean="0"/>
              <a:t> </a:t>
            </a:r>
            <a:r>
              <a:rPr lang="en-US" altLang="zh-TW" dirty="0" smtClean="0"/>
              <a:t>IP2C.WebAPI</a:t>
            </a:r>
            <a:endParaRPr lang="zh-TW" altLang="en-US" dirty="0"/>
          </a:p>
        </p:txBody>
      </p:sp>
      <p:sp>
        <p:nvSpPr>
          <p:cNvPr id="8" name="矩形 7"/>
          <p:cNvSpPr/>
          <p:nvPr/>
        </p:nvSpPr>
        <p:spPr>
          <a:xfrm>
            <a:off x="1059720" y="1806582"/>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Configuration</a:t>
            </a:r>
            <a:endParaRPr lang="zh-TW" altLang="en-US" dirty="0"/>
          </a:p>
        </p:txBody>
      </p:sp>
      <p:sp>
        <p:nvSpPr>
          <p:cNvPr id="9" name="矩形 8"/>
          <p:cNvSpPr/>
          <p:nvPr/>
        </p:nvSpPr>
        <p:spPr>
          <a:xfrm>
            <a:off x="7080511" y="3360469"/>
            <a:ext cx="4405745" cy="25294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en-US" altLang="zh-TW" dirty="0" smtClean="0"/>
              <a:t>Container Image (define: </a:t>
            </a:r>
            <a:r>
              <a:rPr lang="en-US" altLang="zh-TW" dirty="0" err="1" smtClean="0"/>
              <a:t>dockerfile</a:t>
            </a:r>
            <a:r>
              <a:rPr lang="en-US" altLang="zh-TW" dirty="0" smtClean="0"/>
              <a:t>)</a:t>
            </a:r>
            <a:endParaRPr lang="zh-TW" altLang="en-US" dirty="0"/>
          </a:p>
        </p:txBody>
      </p:sp>
      <p:sp>
        <p:nvSpPr>
          <p:cNvPr id="10" name="矩形 9"/>
          <p:cNvSpPr/>
          <p:nvPr/>
        </p:nvSpPr>
        <p:spPr>
          <a:xfrm>
            <a:off x="7246765" y="4607379"/>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Base Image: Microsoft/</a:t>
            </a:r>
            <a:r>
              <a:rPr lang="en-US" altLang="zh-TW" dirty="0" err="1" smtClean="0"/>
              <a:t>ASPNET:latest</a:t>
            </a:r>
            <a:endParaRPr lang="zh-TW" altLang="en-US" dirty="0"/>
          </a:p>
        </p:txBody>
      </p:sp>
      <p:sp>
        <p:nvSpPr>
          <p:cNvPr id="12" name="矩形 11"/>
          <p:cNvSpPr/>
          <p:nvPr/>
        </p:nvSpPr>
        <p:spPr>
          <a:xfrm>
            <a:off x="7246765" y="3669228"/>
            <a:ext cx="4037611" cy="7837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COPY</a:t>
            </a:r>
            <a:r>
              <a:rPr lang="zh-TW" altLang="en-US" dirty="0" smtClean="0"/>
              <a:t> </a:t>
            </a:r>
            <a:r>
              <a:rPr lang="en-US" altLang="zh-TW" dirty="0" smtClean="0"/>
              <a:t>IP2C.WebAPI</a:t>
            </a:r>
            <a:br>
              <a:rPr lang="en-US" altLang="zh-TW" dirty="0" smtClean="0"/>
            </a:br>
            <a:r>
              <a:rPr lang="en-US" altLang="zh-TW" dirty="0" smtClean="0"/>
              <a:t>(with default configuration)</a:t>
            </a:r>
            <a:endParaRPr lang="zh-TW" altLang="en-US" dirty="0"/>
          </a:p>
        </p:txBody>
      </p:sp>
      <p:sp>
        <p:nvSpPr>
          <p:cNvPr id="14" name="文字方塊 13"/>
          <p:cNvSpPr txBox="1"/>
          <p:nvPr/>
        </p:nvSpPr>
        <p:spPr>
          <a:xfrm>
            <a:off x="5548593" y="1450329"/>
            <a:ext cx="6135013" cy="2031325"/>
          </a:xfrm>
          <a:prstGeom prst="rect">
            <a:avLst/>
          </a:prstGeom>
          <a:noFill/>
        </p:spPr>
        <p:txBody>
          <a:bodyPr wrap="none" rtlCol="0">
            <a:spAutoFit/>
          </a:bodyPr>
          <a:lstStyle/>
          <a:p>
            <a:r>
              <a:rPr lang="zh-TW" altLang="en-US" dirty="0" smtClean="0"/>
              <a:t>直接定義 </a:t>
            </a:r>
            <a:r>
              <a:rPr lang="en-US" altLang="zh-TW" dirty="0" err="1" smtClean="0"/>
              <a:t>dockerfile</a:t>
            </a:r>
            <a:r>
              <a:rPr lang="en-US" altLang="zh-TW" dirty="0" smtClean="0"/>
              <a:t>, </a:t>
            </a:r>
            <a:r>
              <a:rPr lang="zh-TW" altLang="en-US" dirty="0" smtClean="0"/>
              <a:t>可以根據別人已經定義好的 </a:t>
            </a:r>
            <a:r>
              <a:rPr lang="en-US" altLang="zh-TW" dirty="0" smtClean="0"/>
              <a:t>image </a:t>
            </a:r>
            <a:r>
              <a:rPr lang="zh-TW" altLang="en-US" dirty="0" smtClean="0"/>
              <a:t>為</a:t>
            </a:r>
            <a:endParaRPr lang="en-US" altLang="zh-TW" dirty="0" smtClean="0"/>
          </a:p>
          <a:p>
            <a:r>
              <a:rPr lang="zh-TW" altLang="en-US" dirty="0" smtClean="0"/>
              <a:t>基礎，加上自己定義的 </a:t>
            </a:r>
            <a:r>
              <a:rPr lang="en-US" altLang="zh-TW" dirty="0" smtClean="0"/>
              <a:t>action</a:t>
            </a:r>
            <a:r>
              <a:rPr lang="zh-TW" altLang="en-US" dirty="0" smtClean="0"/>
              <a:t> 疊加上去 </a:t>
            </a:r>
            <a:r>
              <a:rPr lang="en-US" altLang="zh-TW" dirty="0" smtClean="0"/>
              <a:t>(layer)</a:t>
            </a:r>
            <a:r>
              <a:rPr lang="zh-TW" altLang="en-US" dirty="0" smtClean="0"/>
              <a:t>。要更新時</a:t>
            </a:r>
            <a:endParaRPr lang="en-US" altLang="zh-TW" dirty="0" smtClean="0"/>
          </a:p>
          <a:p>
            <a:r>
              <a:rPr lang="zh-TW" altLang="en-US" dirty="0" smtClean="0"/>
              <a:t>只需要重新</a:t>
            </a:r>
            <a:r>
              <a:rPr lang="zh-TW" altLang="en-US" dirty="0"/>
              <a:t> </a:t>
            </a:r>
            <a:r>
              <a:rPr lang="en-US" altLang="zh-TW" dirty="0" smtClean="0"/>
              <a:t>build</a:t>
            </a:r>
            <a:r>
              <a:rPr lang="zh-TW" altLang="en-US" dirty="0"/>
              <a:t> </a:t>
            </a:r>
            <a:r>
              <a:rPr lang="en-US" altLang="zh-TW" dirty="0" smtClean="0"/>
              <a:t>image,</a:t>
            </a:r>
            <a:r>
              <a:rPr lang="zh-TW" altLang="en-US" dirty="0" smtClean="0"/>
              <a:t> 不需要重新安裝</a:t>
            </a:r>
            <a:r>
              <a:rPr lang="zh-TW" altLang="en-US" dirty="0"/>
              <a:t>。</a:t>
            </a:r>
            <a:endParaRPr lang="en-US" altLang="zh-TW" dirty="0" smtClean="0"/>
          </a:p>
          <a:p>
            <a:endParaRPr lang="en-US" altLang="zh-TW" dirty="0"/>
          </a:p>
          <a:p>
            <a:r>
              <a:rPr lang="en-US" altLang="zh-TW" dirty="0" smtClean="0"/>
              <a:t>Container </a:t>
            </a:r>
            <a:r>
              <a:rPr lang="zh-TW" altLang="en-US" dirty="0" smtClean="0"/>
              <a:t>內的環境已經受到控制，因此絕大部分的</a:t>
            </a:r>
            <a:endParaRPr lang="en-US" altLang="zh-TW" dirty="0" smtClean="0"/>
          </a:p>
          <a:p>
            <a:r>
              <a:rPr lang="zh-TW" altLang="en-US" dirty="0" smtClean="0"/>
              <a:t>設定資訊都可以直接定好。其餘可以靠 </a:t>
            </a:r>
            <a:r>
              <a:rPr lang="en-US" altLang="zh-TW" dirty="0" smtClean="0"/>
              <a:t>container</a:t>
            </a:r>
            <a:r>
              <a:rPr lang="zh-TW" altLang="en-US" dirty="0" smtClean="0"/>
              <a:t> </a:t>
            </a:r>
            <a:r>
              <a:rPr lang="en-US" altLang="zh-TW" dirty="0" smtClean="0"/>
              <a:t>engine</a:t>
            </a:r>
          </a:p>
          <a:p>
            <a:r>
              <a:rPr lang="zh-TW" altLang="en-US" dirty="0" smtClean="0"/>
              <a:t>在部署時重新導向即可，包含 </a:t>
            </a:r>
            <a:r>
              <a:rPr lang="en-US" altLang="zh-TW" dirty="0" smtClean="0"/>
              <a:t>network, volume, </a:t>
            </a:r>
            <a:r>
              <a:rPr lang="en-US" altLang="zh-TW" dirty="0" err="1" smtClean="0"/>
              <a:t>env</a:t>
            </a:r>
            <a:r>
              <a:rPr lang="en-US" altLang="zh-TW" dirty="0" smtClean="0"/>
              <a:t> var..</a:t>
            </a:r>
            <a:endParaRPr lang="zh-TW" altLang="en-US" dirty="0"/>
          </a:p>
        </p:txBody>
      </p:sp>
      <p:sp>
        <p:nvSpPr>
          <p:cNvPr id="13" name="文字方塊 12"/>
          <p:cNvSpPr txBox="1"/>
          <p:nvPr/>
        </p:nvSpPr>
        <p:spPr>
          <a:xfrm>
            <a:off x="195385" y="6455508"/>
            <a:ext cx="9582752" cy="369332"/>
          </a:xfrm>
          <a:prstGeom prst="rect">
            <a:avLst/>
          </a:prstGeom>
          <a:noFill/>
        </p:spPr>
        <p:txBody>
          <a:bodyPr wrap="none" rtlCol="0">
            <a:spAutoFit/>
          </a:bodyPr>
          <a:lstStyle/>
          <a:p>
            <a:r>
              <a:rPr lang="en-US" altLang="zh-TW" dirty="0" err="1" smtClean="0">
                <a:solidFill>
                  <a:schemeClr val="bg1"/>
                </a:solidFill>
              </a:rPr>
              <a:t>windowsservercore</a:t>
            </a:r>
            <a:r>
              <a:rPr lang="en-US" altLang="zh-TW" dirty="0" smtClean="0">
                <a:solidFill>
                  <a:schemeClr val="bg1"/>
                </a:solidFill>
              </a:rPr>
              <a:t> </a:t>
            </a:r>
            <a:r>
              <a:rPr lang="en-US" altLang="zh-TW" dirty="0">
                <a:solidFill>
                  <a:schemeClr val="bg1"/>
                </a:solidFill>
              </a:rPr>
              <a:t>image: https://hub.docker.com/r/microsoft/windowsservercore/tags/</a:t>
            </a:r>
            <a:endParaRPr lang="zh-TW" altLang="en-US" dirty="0">
              <a:solidFill>
                <a:schemeClr val="bg1"/>
              </a:solidFill>
            </a:endParaRPr>
          </a:p>
        </p:txBody>
      </p:sp>
      <p:sp>
        <p:nvSpPr>
          <p:cNvPr id="3" name="矩形 2"/>
          <p:cNvSpPr/>
          <p:nvPr/>
        </p:nvSpPr>
        <p:spPr>
          <a:xfrm>
            <a:off x="893466" y="1650422"/>
            <a:ext cx="4405744" cy="4239492"/>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dirty="0" smtClean="0">
                <a:latin typeface="+mj-ea"/>
                <a:ea typeface="+mj-ea"/>
              </a:rPr>
              <a:t>執行速度慢</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分鐘 </a:t>
            </a:r>
            <a:r>
              <a:rPr lang="en-US" altLang="zh-TW" sz="2400" dirty="0" smtClean="0">
                <a:latin typeface="+mj-ea"/>
                <a:ea typeface="+mj-ea"/>
              </a:rPr>
              <a:t>~</a:t>
            </a:r>
            <a:r>
              <a:rPr lang="zh-TW" altLang="en-US" sz="2400" dirty="0" smtClean="0">
                <a:latin typeface="+mj-ea"/>
                <a:ea typeface="+mj-ea"/>
              </a:rPr>
              <a:t> 小時等級</a:t>
            </a:r>
            <a:r>
              <a:rPr lang="en-US" altLang="zh-TW" sz="2400" dirty="0" smtClean="0">
                <a:latin typeface="+mj-ea"/>
                <a:ea typeface="+mj-ea"/>
              </a:rPr>
              <a:t>)</a:t>
            </a:r>
          </a:p>
          <a:p>
            <a:pPr algn="ctr"/>
            <a:endParaRPr lang="en-US" altLang="zh-TW" sz="2400" dirty="0" smtClean="0">
              <a:latin typeface="+mj-ea"/>
              <a:ea typeface="+mj-ea"/>
            </a:endParaRPr>
          </a:p>
          <a:p>
            <a:pPr algn="ctr"/>
            <a:r>
              <a:rPr lang="zh-TW" altLang="en-US" sz="2400" dirty="0" smtClean="0">
                <a:latin typeface="+mj-ea"/>
                <a:ea typeface="+mj-ea"/>
              </a:rPr>
              <a:t>難以自動化</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需要寫複雜的</a:t>
            </a:r>
            <a:r>
              <a:rPr lang="zh-TW" altLang="en-US" sz="2400" dirty="0">
                <a:latin typeface="+mj-ea"/>
                <a:ea typeface="+mj-ea"/>
              </a:rPr>
              <a:t> </a:t>
            </a:r>
            <a:r>
              <a:rPr lang="en-US" altLang="zh-TW" sz="2400" dirty="0" smtClean="0">
                <a:latin typeface="+mj-ea"/>
                <a:ea typeface="+mj-ea"/>
              </a:rPr>
              <a:t>script,</a:t>
            </a:r>
            <a:r>
              <a:rPr lang="zh-TW" altLang="en-US" sz="2400" dirty="0" smtClean="0">
                <a:latin typeface="+mj-ea"/>
                <a:ea typeface="+mj-ea"/>
              </a:rPr>
              <a:t> 或是乾脆人工操作</a:t>
            </a:r>
            <a:r>
              <a:rPr lang="en-US" altLang="zh-TW" sz="2400" dirty="0">
                <a:latin typeface="+mj-ea"/>
                <a:ea typeface="+mj-ea"/>
              </a:rPr>
              <a:t>)</a:t>
            </a:r>
            <a:endParaRPr lang="zh-TW" altLang="en-US" sz="2400" dirty="0">
              <a:latin typeface="+mj-ea"/>
              <a:ea typeface="+mj-ea"/>
            </a:endParaRPr>
          </a:p>
        </p:txBody>
      </p:sp>
      <p:sp>
        <p:nvSpPr>
          <p:cNvPr id="15" name="矩形 14"/>
          <p:cNvSpPr/>
          <p:nvPr/>
        </p:nvSpPr>
        <p:spPr>
          <a:xfrm>
            <a:off x="7080512" y="3360468"/>
            <a:ext cx="4405744" cy="2529445"/>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dirty="0" smtClean="0">
                <a:latin typeface="+mj-ea"/>
                <a:ea typeface="+mj-ea"/>
              </a:rPr>
              <a:t>執行速度快</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秒 </a:t>
            </a:r>
            <a:r>
              <a:rPr lang="en-US" altLang="zh-TW" sz="2400" dirty="0" smtClean="0">
                <a:latin typeface="+mj-ea"/>
                <a:ea typeface="+mj-ea"/>
              </a:rPr>
              <a:t>~</a:t>
            </a:r>
            <a:r>
              <a:rPr lang="zh-TW" altLang="en-US" sz="2400" dirty="0" smtClean="0">
                <a:latin typeface="+mj-ea"/>
                <a:ea typeface="+mj-ea"/>
              </a:rPr>
              <a:t> 分鐘等級</a:t>
            </a:r>
            <a:r>
              <a:rPr lang="en-US" altLang="zh-TW" sz="2400" dirty="0" smtClean="0">
                <a:latin typeface="+mj-ea"/>
                <a:ea typeface="+mj-ea"/>
              </a:rPr>
              <a:t>)</a:t>
            </a:r>
          </a:p>
          <a:p>
            <a:pPr algn="ctr"/>
            <a:endParaRPr lang="en-US" altLang="zh-TW" sz="2400" dirty="0" smtClean="0">
              <a:latin typeface="+mj-ea"/>
              <a:ea typeface="+mj-ea"/>
            </a:endParaRPr>
          </a:p>
          <a:p>
            <a:pPr algn="ctr"/>
            <a:r>
              <a:rPr lang="zh-TW" altLang="en-US" sz="2400" dirty="0" smtClean="0">
                <a:latin typeface="+mj-ea"/>
                <a:ea typeface="+mj-ea"/>
              </a:rPr>
              <a:t>自動化非常容易</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定義 </a:t>
            </a:r>
            <a:r>
              <a:rPr lang="en-US" altLang="zh-TW" sz="2400" dirty="0" err="1" smtClean="0">
                <a:latin typeface="+mj-ea"/>
                <a:ea typeface="+mj-ea"/>
              </a:rPr>
              <a:t>dockerfile</a:t>
            </a:r>
            <a:r>
              <a:rPr lang="en-US" altLang="zh-TW" sz="2400" dirty="0" smtClean="0">
                <a:latin typeface="+mj-ea"/>
                <a:ea typeface="+mj-ea"/>
              </a:rPr>
              <a:t>)</a:t>
            </a:r>
            <a:endParaRPr lang="zh-TW" altLang="en-US" sz="2400" dirty="0">
              <a:latin typeface="+mj-ea"/>
              <a:ea typeface="+mj-ea"/>
            </a:endParaRPr>
          </a:p>
        </p:txBody>
      </p:sp>
    </p:spTree>
    <p:extLst>
      <p:ext uri="{BB962C8B-B14F-4D97-AF65-F5344CB8AC3E}">
        <p14:creationId xmlns:p14="http://schemas.microsoft.com/office/powerpoint/2010/main" val="21685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4" grpId="0"/>
      <p:bldP spid="3"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Dockerfile</a:t>
            </a:r>
            <a:r>
              <a:rPr lang="en-US" altLang="zh-TW" dirty="0" smtClean="0"/>
              <a:t> Sample: IP2C.WebAPI</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402270" y="1189176"/>
            <a:ext cx="11387462" cy="4725796"/>
          </a:xfrm>
          <a:prstGeom prst="rect">
            <a:avLst/>
          </a:prstGeom>
        </p:spPr>
      </p:pic>
      <p:sp>
        <p:nvSpPr>
          <p:cNvPr id="5" name="文字方塊 4"/>
          <p:cNvSpPr txBox="1"/>
          <p:nvPr/>
        </p:nvSpPr>
        <p:spPr>
          <a:xfrm>
            <a:off x="195385" y="6455508"/>
            <a:ext cx="9582752" cy="369332"/>
          </a:xfrm>
          <a:prstGeom prst="rect">
            <a:avLst/>
          </a:prstGeom>
          <a:noFill/>
        </p:spPr>
        <p:txBody>
          <a:bodyPr wrap="none" rtlCol="0">
            <a:spAutoFit/>
          </a:bodyPr>
          <a:lstStyle/>
          <a:p>
            <a:r>
              <a:rPr lang="en-US" altLang="zh-TW" dirty="0" err="1" smtClean="0">
                <a:solidFill>
                  <a:schemeClr val="bg1"/>
                </a:solidFill>
              </a:rPr>
              <a:t>windowsservercore</a:t>
            </a:r>
            <a:r>
              <a:rPr lang="en-US" altLang="zh-TW" dirty="0" smtClean="0">
                <a:solidFill>
                  <a:schemeClr val="bg1"/>
                </a:solidFill>
              </a:rPr>
              <a:t> </a:t>
            </a:r>
            <a:r>
              <a:rPr lang="en-US" altLang="zh-TW" dirty="0">
                <a:solidFill>
                  <a:schemeClr val="bg1"/>
                </a:solidFill>
              </a:rPr>
              <a:t>image: https://hub.docker.com/r/microsoft/windowsservercore/tags/</a:t>
            </a:r>
            <a:endParaRPr lang="zh-TW" altLang="en-US" dirty="0">
              <a:solidFill>
                <a:schemeClr val="bg1"/>
              </a:solidFill>
            </a:endParaRPr>
          </a:p>
        </p:txBody>
      </p:sp>
    </p:spTree>
    <p:extLst>
      <p:ext uri="{BB962C8B-B14F-4D97-AF65-F5344CB8AC3E}">
        <p14:creationId xmlns:p14="http://schemas.microsoft.com/office/powerpoint/2010/main" val="34731776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如何封裝 </a:t>
            </a:r>
            <a:r>
              <a:rPr lang="en-US" altLang="zh-TW" dirty="0" smtClean="0"/>
              <a:t>Job?</a:t>
            </a:r>
            <a:endParaRPr lang="zh-TW" altLang="en-US" dirty="0"/>
          </a:p>
        </p:txBody>
      </p:sp>
      <p:sp>
        <p:nvSpPr>
          <p:cNvPr id="3" name="內容版面配置區 2"/>
          <p:cNvSpPr>
            <a:spLocks noGrp="1"/>
          </p:cNvSpPr>
          <p:nvPr>
            <p:ph idx="1"/>
          </p:nvPr>
        </p:nvSpPr>
        <p:spPr/>
        <p:txBody>
          <a:bodyPr>
            <a:normAutofit fontScale="92500" lnSpcReduction="10000"/>
          </a:bodyPr>
          <a:lstStyle/>
          <a:p>
            <a:pPr marL="514350" indent="-514350">
              <a:buFont typeface="+mj-lt"/>
              <a:buAutoNum type="arabicPeriod"/>
            </a:pPr>
            <a:r>
              <a:rPr lang="zh-TW" altLang="en-US" sz="2800" dirty="0" smtClean="0"/>
              <a:t>開發階段，直接簡化成 </a:t>
            </a:r>
            <a:r>
              <a:rPr lang="en-US" altLang="zh-TW" sz="2800" dirty="0" smtClean="0"/>
              <a:t>Console Application </a:t>
            </a:r>
            <a:r>
              <a:rPr lang="zh-TW" altLang="en-US" sz="2800" dirty="0" smtClean="0"/>
              <a:t>即可。</a:t>
            </a:r>
            <a:endParaRPr lang="en-US" altLang="zh-TW" sz="2800" dirty="0" smtClean="0"/>
          </a:p>
          <a:p>
            <a:pPr marL="514350" indent="-514350">
              <a:buFont typeface="+mj-lt"/>
              <a:buAutoNum type="arabicPeriod"/>
            </a:pPr>
            <a:r>
              <a:rPr lang="zh-TW" altLang="en-US" sz="2800" dirty="0" smtClean="0"/>
              <a:t>透過 </a:t>
            </a:r>
            <a:r>
              <a:rPr lang="en-US" altLang="zh-TW" sz="2800" dirty="0" smtClean="0"/>
              <a:t>container </a:t>
            </a:r>
            <a:r>
              <a:rPr lang="zh-TW" altLang="en-US" sz="2800" dirty="0" smtClean="0"/>
              <a:t>的封裝，</a:t>
            </a:r>
            <a:r>
              <a:rPr lang="en-US" altLang="zh-TW" sz="2800" dirty="0" smtClean="0"/>
              <a:t>container</a:t>
            </a:r>
            <a:r>
              <a:rPr lang="zh-TW" altLang="en-US" sz="2800" dirty="0"/>
              <a:t> </a:t>
            </a:r>
            <a:r>
              <a:rPr lang="zh-TW" altLang="en-US" sz="2800" dirty="0" smtClean="0"/>
              <a:t>已經直接提供</a:t>
            </a:r>
            <a:r>
              <a:rPr lang="zh-TW" altLang="en-US" sz="2800" dirty="0"/>
              <a:t> </a:t>
            </a:r>
            <a:r>
              <a:rPr lang="en-US" altLang="zh-TW" sz="2800" dirty="0" smtClean="0"/>
              <a:t>start | stop | continue | pause | restart </a:t>
            </a:r>
            <a:r>
              <a:rPr lang="zh-TW" altLang="en-US" sz="2800" dirty="0" smtClean="0"/>
              <a:t>等等控制機制。</a:t>
            </a:r>
            <a:endParaRPr lang="en-US" altLang="zh-TW" sz="2800" dirty="0" smtClean="0"/>
          </a:p>
          <a:p>
            <a:pPr marL="514350" indent="-514350">
              <a:buFont typeface="+mj-lt"/>
              <a:buAutoNum type="arabicPeriod"/>
            </a:pPr>
            <a:r>
              <a:rPr lang="en-US" altLang="zh-TW" sz="2800" dirty="0" smtClean="0"/>
              <a:t>Console </a:t>
            </a:r>
            <a:r>
              <a:rPr lang="zh-TW" altLang="en-US" sz="2800" dirty="0" smtClean="0"/>
              <a:t>的 </a:t>
            </a:r>
            <a:r>
              <a:rPr lang="en-US" altLang="zh-TW" sz="2800" dirty="0" smtClean="0"/>
              <a:t>STDOUT, </a:t>
            </a:r>
            <a:r>
              <a:rPr lang="zh-TW" altLang="en-US" sz="2800" dirty="0" smtClean="0"/>
              <a:t>已經被 </a:t>
            </a:r>
            <a:r>
              <a:rPr lang="en-US" altLang="zh-TW" sz="2800" dirty="0" smtClean="0"/>
              <a:t>container</a:t>
            </a:r>
            <a:r>
              <a:rPr lang="zh-TW" altLang="en-US" sz="2800" dirty="0" smtClean="0"/>
              <a:t> </a:t>
            </a:r>
            <a:r>
              <a:rPr lang="en-US" altLang="zh-TW" sz="2800" dirty="0" smtClean="0"/>
              <a:t>engine</a:t>
            </a:r>
            <a:r>
              <a:rPr lang="zh-TW" altLang="en-US" sz="2800" dirty="0" smtClean="0"/>
              <a:t> 統一管理。日誌型態的訊息直接輸出到 </a:t>
            </a:r>
            <a:r>
              <a:rPr lang="en-US" altLang="zh-TW" sz="2800" dirty="0" smtClean="0"/>
              <a:t>console</a:t>
            </a:r>
            <a:r>
              <a:rPr lang="zh-TW" altLang="en-US" sz="2800" dirty="0" smtClean="0"/>
              <a:t> 即可，不須額外定義其他的 </a:t>
            </a:r>
            <a:r>
              <a:rPr lang="en-US" altLang="zh-TW" sz="2800" dirty="0" smtClean="0"/>
              <a:t>log</a:t>
            </a:r>
            <a:r>
              <a:rPr lang="zh-TW" altLang="en-US" sz="2800" dirty="0" smtClean="0"/>
              <a:t> 機制。</a:t>
            </a:r>
            <a:endParaRPr lang="zh-TW" altLang="en-US" sz="2800" dirty="0"/>
          </a:p>
        </p:txBody>
      </p:sp>
    </p:spTree>
    <p:extLst>
      <p:ext uri="{BB962C8B-B14F-4D97-AF65-F5344CB8AC3E}">
        <p14:creationId xmlns:p14="http://schemas.microsoft.com/office/powerpoint/2010/main" val="3453310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857768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Dockerfile</a:t>
            </a:r>
            <a:r>
              <a:rPr lang="en-US" altLang="zh-TW" dirty="0" smtClean="0"/>
              <a:t> Sample: IP2C.Worker</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270409" y="1432874"/>
            <a:ext cx="11712142" cy="4340032"/>
            <a:chOff x="270409" y="1432874"/>
            <a:chExt cx="11712142" cy="4340032"/>
          </a:xfrm>
        </p:grpSpPr>
        <p:pic>
          <p:nvPicPr>
            <p:cNvPr id="5" name="圖片 4"/>
            <p:cNvPicPr>
              <a:picLocks noChangeAspect="1"/>
            </p:cNvPicPr>
            <p:nvPr/>
          </p:nvPicPr>
          <p:blipFill>
            <a:blip r:embed="rId3"/>
            <a:stretch>
              <a:fillRect/>
            </a:stretch>
          </p:blipFill>
          <p:spPr>
            <a:xfrm>
              <a:off x="270409" y="1432874"/>
              <a:ext cx="11712142" cy="4340032"/>
            </a:xfrm>
            <a:prstGeom prst="rect">
              <a:avLst/>
            </a:prstGeom>
          </p:spPr>
        </p:pic>
        <p:sp>
          <p:nvSpPr>
            <p:cNvPr id="4" name="矩形 3"/>
            <p:cNvSpPr/>
            <p:nvPr/>
          </p:nvSpPr>
          <p:spPr>
            <a:xfrm>
              <a:off x="722802" y="4636780"/>
              <a:ext cx="6369539" cy="414215"/>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4479379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#2. </a:t>
            </a:r>
            <a:r>
              <a:rPr lang="zh-TW" altLang="en-US" dirty="0" smtClean="0"/>
              <a:t>容器化的部署</a:t>
            </a:r>
            <a:endParaRPr lang="zh-TW" altLang="en-US" dirty="0"/>
          </a:p>
        </p:txBody>
      </p:sp>
    </p:spTree>
    <p:extLst>
      <p:ext uri="{BB962C8B-B14F-4D97-AF65-F5344CB8AC3E}">
        <p14:creationId xmlns:p14="http://schemas.microsoft.com/office/powerpoint/2010/main" val="3550413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2" y="1223159"/>
            <a:ext cx="11233249" cy="506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329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1027523" y="1505181"/>
            <a:ext cx="9545198" cy="4114800"/>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1282451" y="5250649"/>
            <a:ext cx="2033057" cy="369332"/>
          </a:xfrm>
          <a:prstGeom prst="rect">
            <a:avLst/>
          </a:prstGeom>
          <a:noFill/>
        </p:spPr>
        <p:txBody>
          <a:bodyPr wrap="none" rtlCol="0">
            <a:spAutoFit/>
          </a:bodyPr>
          <a:lstStyle/>
          <a:p>
            <a:r>
              <a:rPr lang="en-US" altLang="zh-TW" dirty="0" smtClean="0"/>
              <a:t>Windows Container</a:t>
            </a:r>
            <a:endParaRPr lang="zh-TW" altLang="en-US" dirty="0"/>
          </a:p>
        </p:txBody>
      </p:sp>
      <p:sp>
        <p:nvSpPr>
          <p:cNvPr id="6" name="圓角矩形 5"/>
          <p:cNvSpPr/>
          <p:nvPr/>
        </p:nvSpPr>
        <p:spPr>
          <a:xfrm>
            <a:off x="1611984" y="1983742"/>
            <a:ext cx="8308079"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10" name="圓角矩形 9"/>
          <p:cNvSpPr/>
          <p:nvPr/>
        </p:nvSpPr>
        <p:spPr>
          <a:xfrm>
            <a:off x="3704141"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1" name="圓角矩形 10"/>
          <p:cNvSpPr/>
          <p:nvPr/>
        </p:nvSpPr>
        <p:spPr>
          <a:xfrm>
            <a:off x="5800425"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6" name="圓角矩形 15"/>
          <p:cNvSpPr/>
          <p:nvPr/>
        </p:nvSpPr>
        <p:spPr>
          <a:xfrm>
            <a:off x="7896709"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17" name="圓角矩形 16"/>
          <p:cNvSpPr/>
          <p:nvPr/>
        </p:nvSpPr>
        <p:spPr>
          <a:xfrm>
            <a:off x="1611984" y="3870909"/>
            <a:ext cx="8308079"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Volume: IP2C_data</a:t>
            </a:r>
            <a:endParaRPr lang="zh-TW" altLang="en-US" dirty="0"/>
          </a:p>
        </p:txBody>
      </p:sp>
      <p:cxnSp>
        <p:nvCxnSpPr>
          <p:cNvPr id="28" name="直線單箭頭接點 27"/>
          <p:cNvCxnSpPr>
            <a:endCxn id="10" idx="0"/>
          </p:cNvCxnSpPr>
          <p:nvPr/>
        </p:nvCxnSpPr>
        <p:spPr>
          <a:xfrm flipH="1">
            <a:off x="4715818"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H="1">
            <a:off x="6812102"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8908386" y="3656901"/>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6823067"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12164"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smtClean="0"/>
              <a:t>DEMO: Local DEV-Environment</a:t>
            </a:r>
            <a:endParaRPr lang="zh-TW" altLang="en-US" dirty="0"/>
          </a:p>
        </p:txBody>
      </p:sp>
      <p:sp>
        <p:nvSpPr>
          <p:cNvPr id="15" name="圓角矩形 14"/>
          <p:cNvSpPr/>
          <p:nvPr/>
        </p:nvSpPr>
        <p:spPr>
          <a:xfrm>
            <a:off x="1607858"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cxnSp>
        <p:nvCxnSpPr>
          <p:cNvPr id="18" name="直線單箭頭接點 17"/>
          <p:cNvCxnSpPr>
            <a:endCxn id="15" idx="0"/>
          </p:cNvCxnSpPr>
          <p:nvPr/>
        </p:nvCxnSpPr>
        <p:spPr>
          <a:xfrm flipH="1">
            <a:off x="2619535"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619535"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7585625" y="1942641"/>
            <a:ext cx="2405146"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172.24.225.100</a:t>
            </a:r>
            <a:endParaRPr lang="zh-TW" altLang="en-US" sz="2400" dirty="0" err="1" smtClean="0">
              <a:solidFill>
                <a:schemeClr val="accent2">
                  <a:lumMod val="40000"/>
                  <a:lumOff val="60000"/>
                </a:schemeClr>
              </a:solidFill>
            </a:endParaRPr>
          </a:p>
        </p:txBody>
      </p:sp>
      <p:sp>
        <p:nvSpPr>
          <p:cNvPr id="22" name="文字方塊 21"/>
          <p:cNvSpPr txBox="1"/>
          <p:nvPr/>
        </p:nvSpPr>
        <p:spPr>
          <a:xfrm>
            <a:off x="1449014" y="3137100"/>
            <a:ext cx="2238433"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172.24.227.83</a:t>
            </a:r>
            <a:endParaRPr lang="zh-TW" altLang="en-US" sz="2400" dirty="0" err="1" smtClean="0">
              <a:solidFill>
                <a:schemeClr val="accent2">
                  <a:lumMod val="40000"/>
                  <a:lumOff val="60000"/>
                </a:schemeClr>
              </a:solidFill>
            </a:endParaRPr>
          </a:p>
        </p:txBody>
      </p:sp>
      <p:sp>
        <p:nvSpPr>
          <p:cNvPr id="23" name="文字方塊 22"/>
          <p:cNvSpPr txBox="1"/>
          <p:nvPr/>
        </p:nvSpPr>
        <p:spPr>
          <a:xfrm>
            <a:off x="3627087" y="3137100"/>
            <a:ext cx="2238433"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172.24.234.90</a:t>
            </a:r>
            <a:endParaRPr lang="zh-TW" altLang="en-US" sz="2400" dirty="0" err="1" smtClean="0">
              <a:solidFill>
                <a:schemeClr val="accent2">
                  <a:lumMod val="40000"/>
                  <a:lumOff val="60000"/>
                </a:schemeClr>
              </a:solidFill>
            </a:endParaRPr>
          </a:p>
        </p:txBody>
      </p:sp>
      <p:sp>
        <p:nvSpPr>
          <p:cNvPr id="24" name="文字方塊 23"/>
          <p:cNvSpPr txBox="1"/>
          <p:nvPr/>
        </p:nvSpPr>
        <p:spPr>
          <a:xfrm>
            <a:off x="5617469" y="3137100"/>
            <a:ext cx="2405146"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172.24.230.185</a:t>
            </a:r>
            <a:endParaRPr lang="zh-TW" altLang="en-US" sz="2400" dirty="0" err="1" smtClean="0">
              <a:solidFill>
                <a:schemeClr val="accent2">
                  <a:lumMod val="40000"/>
                  <a:lumOff val="60000"/>
                </a:schemeClr>
              </a:solidFill>
            </a:endParaRPr>
          </a:p>
        </p:txBody>
      </p:sp>
    </p:spTree>
    <p:extLst>
      <p:ext uri="{BB962C8B-B14F-4D97-AF65-F5344CB8AC3E}">
        <p14:creationId xmlns:p14="http://schemas.microsoft.com/office/powerpoint/2010/main" val="5902367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a:t>
            </a:r>
            <a:r>
              <a:rPr lang="en-US" altLang="zh-TW" dirty="0" err="1" smtClean="0"/>
              <a:t>Compose.yml</a:t>
            </a:r>
            <a:r>
              <a:rPr lang="en-US" altLang="zh-TW" dirty="0" smtClean="0"/>
              <a:t> (example)</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3"/>
          <a:stretch>
            <a:fillRect/>
          </a:stretch>
        </p:blipFill>
        <p:spPr>
          <a:xfrm>
            <a:off x="1290320" y="1189176"/>
            <a:ext cx="9672320" cy="6224052"/>
          </a:xfrm>
          <a:prstGeom prst="rect">
            <a:avLst/>
          </a:prstGeom>
        </p:spPr>
      </p:pic>
    </p:spTree>
    <p:extLst>
      <p:ext uri="{BB962C8B-B14F-4D97-AF65-F5344CB8AC3E}">
        <p14:creationId xmlns:p14="http://schemas.microsoft.com/office/powerpoint/2010/main" val="59447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4.44444E-6 L -3.95833E-6 -0.27152 " pathEditMode="relative" rAng="0" ptsTypes="AA">
                                      <p:cBhvr>
                                        <p:cTn id="6" dur="2000" fill="hold"/>
                                        <p:tgtEl>
                                          <p:spTgt spid="5"/>
                                        </p:tgtEl>
                                        <p:attrNameLst>
                                          <p:attrName>ppt_x</p:attrName>
                                          <p:attrName>ppt_y</p:attrName>
                                        </p:attrNameLst>
                                      </p:cBhvr>
                                      <p:rCtr x="0" y="-13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a:t>
            </a:r>
            <a:r>
              <a:rPr lang="zh-TW" altLang="en-US" dirty="0" smtClean="0"/>
              <a:t>本機部署 </a:t>
            </a:r>
            <a:r>
              <a:rPr lang="en-US" altLang="zh-TW" dirty="0" smtClean="0"/>
              <a:t>(Dev)</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881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DEMO: Production (@Azure)</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圓角矩形 3"/>
          <p:cNvSpPr/>
          <p:nvPr/>
        </p:nvSpPr>
        <p:spPr>
          <a:xfrm>
            <a:off x="1097280" y="1969507"/>
            <a:ext cx="7023371" cy="4114800"/>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1335633" y="5666017"/>
            <a:ext cx="2033057" cy="369332"/>
          </a:xfrm>
          <a:prstGeom prst="rect">
            <a:avLst/>
          </a:prstGeom>
          <a:noFill/>
        </p:spPr>
        <p:txBody>
          <a:bodyPr wrap="none" rtlCol="0">
            <a:spAutoFit/>
          </a:bodyPr>
          <a:lstStyle/>
          <a:p>
            <a:r>
              <a:rPr lang="en-US" altLang="zh-TW" dirty="0" smtClean="0"/>
              <a:t>Windows Container</a:t>
            </a:r>
            <a:endParaRPr lang="zh-TW" altLang="en-US" dirty="0"/>
          </a:p>
        </p:txBody>
      </p:sp>
      <p:sp>
        <p:nvSpPr>
          <p:cNvPr id="6" name="圓角矩形 5"/>
          <p:cNvSpPr/>
          <p:nvPr/>
        </p:nvSpPr>
        <p:spPr>
          <a:xfrm>
            <a:off x="1608008" y="2202971"/>
            <a:ext cx="6215922"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7" name="橢圓 6"/>
          <p:cNvSpPr/>
          <p:nvPr/>
        </p:nvSpPr>
        <p:spPr>
          <a:xfrm>
            <a:off x="610922" y="2334293"/>
            <a:ext cx="252921" cy="24319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8" name="直線接點 7"/>
          <p:cNvCxnSpPr>
            <a:stCxn id="7" idx="6"/>
            <a:endCxn id="6" idx="1"/>
          </p:cNvCxnSpPr>
          <p:nvPr/>
        </p:nvCxnSpPr>
        <p:spPr>
          <a:xfrm>
            <a:off x="863843" y="2455890"/>
            <a:ext cx="74416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1608008"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0" name="圓角矩形 9"/>
          <p:cNvSpPr/>
          <p:nvPr/>
        </p:nvSpPr>
        <p:spPr>
          <a:xfrm>
            <a:off x="3704292"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1" name="圓角矩形 10"/>
          <p:cNvSpPr/>
          <p:nvPr/>
        </p:nvSpPr>
        <p:spPr>
          <a:xfrm>
            <a:off x="5800576"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12" name="圓角矩形 11"/>
          <p:cNvSpPr/>
          <p:nvPr/>
        </p:nvSpPr>
        <p:spPr>
          <a:xfrm>
            <a:off x="1608008" y="4090138"/>
            <a:ext cx="6215922"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Volume: IP2C_data</a:t>
            </a:r>
            <a:endParaRPr lang="zh-TW" altLang="en-US" dirty="0"/>
          </a:p>
        </p:txBody>
      </p:sp>
      <p:sp>
        <p:nvSpPr>
          <p:cNvPr id="13" name="圓角矩形 12"/>
          <p:cNvSpPr/>
          <p:nvPr/>
        </p:nvSpPr>
        <p:spPr>
          <a:xfrm>
            <a:off x="8320040" y="1920549"/>
            <a:ext cx="2500063" cy="1965308"/>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 name="文字方塊 13"/>
          <p:cNvSpPr txBox="1"/>
          <p:nvPr/>
        </p:nvSpPr>
        <p:spPr>
          <a:xfrm>
            <a:off x="8399288" y="3448430"/>
            <a:ext cx="1640129" cy="369332"/>
          </a:xfrm>
          <a:prstGeom prst="rect">
            <a:avLst/>
          </a:prstGeom>
          <a:noFill/>
        </p:spPr>
        <p:txBody>
          <a:bodyPr wrap="none" rtlCol="0">
            <a:spAutoFit/>
          </a:bodyPr>
          <a:lstStyle/>
          <a:p>
            <a:r>
              <a:rPr lang="en-US" altLang="zh-TW" dirty="0" smtClean="0"/>
              <a:t>Docker Registry</a:t>
            </a:r>
            <a:endParaRPr lang="zh-TW" altLang="en-US" dirty="0"/>
          </a:p>
        </p:txBody>
      </p:sp>
      <p:sp>
        <p:nvSpPr>
          <p:cNvPr id="15" name="圓角矩形 14"/>
          <p:cNvSpPr/>
          <p:nvPr/>
        </p:nvSpPr>
        <p:spPr>
          <a:xfrm>
            <a:off x="8320040" y="4118999"/>
            <a:ext cx="2500063" cy="1965308"/>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8399288" y="5651746"/>
            <a:ext cx="1446486" cy="369332"/>
          </a:xfrm>
          <a:prstGeom prst="rect">
            <a:avLst/>
          </a:prstGeom>
          <a:noFill/>
        </p:spPr>
        <p:txBody>
          <a:bodyPr wrap="none" rtlCol="0">
            <a:spAutoFit/>
          </a:bodyPr>
          <a:lstStyle/>
          <a:p>
            <a:r>
              <a:rPr lang="en-US" altLang="zh-TW" dirty="0" err="1" smtClean="0"/>
              <a:t>NuGet</a:t>
            </a:r>
            <a:r>
              <a:rPr lang="en-US" altLang="zh-TW" dirty="0" smtClean="0"/>
              <a:t> Server</a:t>
            </a:r>
            <a:endParaRPr lang="zh-TW" altLang="en-US" dirty="0"/>
          </a:p>
        </p:txBody>
      </p:sp>
      <p:sp>
        <p:nvSpPr>
          <p:cNvPr id="17" name="圓角矩形 16"/>
          <p:cNvSpPr/>
          <p:nvPr/>
        </p:nvSpPr>
        <p:spPr>
          <a:xfrm>
            <a:off x="8485410" y="4578953"/>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IP2C.SDK</a:t>
            </a:r>
            <a:endParaRPr lang="zh-TW" altLang="en-US" dirty="0"/>
          </a:p>
        </p:txBody>
      </p:sp>
      <p:sp>
        <p:nvSpPr>
          <p:cNvPr id="18" name="圓角矩形 17"/>
          <p:cNvSpPr/>
          <p:nvPr/>
        </p:nvSpPr>
        <p:spPr>
          <a:xfrm>
            <a:off x="8485410" y="2086239"/>
            <a:ext cx="2023354" cy="4912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9" name="圓角矩形 18"/>
          <p:cNvSpPr/>
          <p:nvPr/>
        </p:nvSpPr>
        <p:spPr>
          <a:xfrm>
            <a:off x="8485410" y="2700457"/>
            <a:ext cx="2023354" cy="4912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cxnSp>
        <p:nvCxnSpPr>
          <p:cNvPr id="20" name="直線單箭頭接點 19"/>
          <p:cNvCxnSpPr>
            <a:endCxn id="9" idx="0"/>
          </p:cNvCxnSpPr>
          <p:nvPr/>
        </p:nvCxnSpPr>
        <p:spPr>
          <a:xfrm flipH="1">
            <a:off x="2619685" y="2708809"/>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4715969" y="2708809"/>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6812253" y="387613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4726934" y="3856674"/>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2616031" y="3856674"/>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向右箭號 24"/>
          <p:cNvSpPr/>
          <p:nvPr/>
        </p:nvSpPr>
        <p:spPr>
          <a:xfrm rot="10800000">
            <a:off x="10940678" y="2399777"/>
            <a:ext cx="629393"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6" name="向右箭號 25"/>
          <p:cNvSpPr/>
          <p:nvPr/>
        </p:nvSpPr>
        <p:spPr>
          <a:xfrm rot="10800000">
            <a:off x="10940678" y="4566773"/>
            <a:ext cx="629393"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7" name="向右箭號 26"/>
          <p:cNvSpPr/>
          <p:nvPr/>
        </p:nvSpPr>
        <p:spPr>
          <a:xfrm rot="10800000">
            <a:off x="7976898" y="2471026"/>
            <a:ext cx="426184"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011173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9" y="2084186"/>
            <a:ext cx="9859116" cy="1162178"/>
          </a:xfrm>
        </p:spPr>
        <p:txBody>
          <a:bodyPr/>
          <a:lstStyle/>
          <a:p>
            <a:r>
              <a:rPr lang="en-US" altLang="zh-TW" dirty="0" smtClean="0"/>
              <a:t>DEMO: </a:t>
            </a:r>
            <a:r>
              <a:rPr lang="zh-TW" altLang="en-US" dirty="0" smtClean="0"/>
              <a:t>遠端部署 </a:t>
            </a:r>
            <a:r>
              <a:rPr lang="en-US" altLang="zh-TW" dirty="0" smtClean="0"/>
              <a:t>(Azure)</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65959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42" y="496994"/>
            <a:ext cx="10506075"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186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55" y="1038213"/>
            <a:ext cx="6465509" cy="33060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相關圖片"/>
          <p:cNvPicPr>
            <a:picLocks noChangeAspect="1" noChangeArrowheads="1"/>
          </p:cNvPicPr>
          <p:nvPr/>
        </p:nvPicPr>
        <p:blipFill rotWithShape="1">
          <a:blip r:embed="rId4">
            <a:extLst>
              <a:ext uri="{28A0092B-C50C-407E-A947-70E740481C1C}">
                <a14:useLocalDpi xmlns:a14="http://schemas.microsoft.com/office/drawing/2010/main" val="0"/>
              </a:ext>
            </a:extLst>
          </a:blip>
          <a:srcRect r="20187"/>
          <a:stretch/>
        </p:blipFill>
        <p:spPr bwMode="auto">
          <a:xfrm>
            <a:off x="7077692" y="204460"/>
            <a:ext cx="4928261" cy="3941947"/>
          </a:xfrm>
          <a:prstGeom prst="rect">
            <a:avLst/>
          </a:prstGeom>
          <a:noFill/>
          <a:extLst>
            <a:ext uri="{909E8E84-426E-40DD-AFC4-6F175D3DCCD1}">
              <a14:hiddenFill xmlns:a14="http://schemas.microsoft.com/office/drawing/2010/main">
                <a:solidFill>
                  <a:srgbClr val="FFFFFF"/>
                </a:solidFill>
              </a14:hiddenFill>
            </a:ext>
          </a:extLst>
        </p:spPr>
      </p:pic>
      <p:sp>
        <p:nvSpPr>
          <p:cNvPr id="5" name="向右箭號 4"/>
          <p:cNvSpPr/>
          <p:nvPr/>
        </p:nvSpPr>
        <p:spPr>
          <a:xfrm>
            <a:off x="6899564" y="1840677"/>
            <a:ext cx="403761" cy="49876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7" name="直線單箭頭接點 6"/>
          <p:cNvCxnSpPr/>
          <p:nvPr/>
        </p:nvCxnSpPr>
        <p:spPr>
          <a:xfrm>
            <a:off x="2814452" y="4643256"/>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503221" y="4598435"/>
            <a:ext cx="2239716" cy="369332"/>
          </a:xfrm>
          <a:prstGeom prst="rect">
            <a:avLst/>
          </a:prstGeom>
          <a:noFill/>
        </p:spPr>
        <p:txBody>
          <a:bodyPr wrap="none" rtlCol="0">
            <a:spAutoFit/>
          </a:bodyPr>
          <a:lstStyle/>
          <a:p>
            <a:r>
              <a:rPr lang="en-US" altLang="zh-TW" dirty="0" smtClean="0"/>
              <a:t>Continuous Delivery</a:t>
            </a:r>
            <a:endParaRPr lang="zh-TW" altLang="en-US" dirty="0"/>
          </a:p>
        </p:txBody>
      </p:sp>
      <p:cxnSp>
        <p:nvCxnSpPr>
          <p:cNvPr id="11" name="直線單箭頭接點 10"/>
          <p:cNvCxnSpPr/>
          <p:nvPr/>
        </p:nvCxnSpPr>
        <p:spPr>
          <a:xfrm>
            <a:off x="5742937" y="4738256"/>
            <a:ext cx="627964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7464861" y="4693435"/>
            <a:ext cx="3108928" cy="369332"/>
          </a:xfrm>
          <a:prstGeom prst="rect">
            <a:avLst/>
          </a:prstGeom>
          <a:noFill/>
        </p:spPr>
        <p:txBody>
          <a:bodyPr wrap="square" rtlCol="0">
            <a:spAutoFit/>
          </a:bodyPr>
          <a:lstStyle/>
          <a:p>
            <a:r>
              <a:rPr lang="en-US" altLang="zh-TW" dirty="0" smtClean="0"/>
              <a:t>Continuous Deployment</a:t>
            </a:r>
            <a:endParaRPr lang="zh-TW" altLang="en-US" dirty="0"/>
          </a:p>
        </p:txBody>
      </p:sp>
      <p:cxnSp>
        <p:nvCxnSpPr>
          <p:cNvPr id="14" name="直線單箭頭接點 13"/>
          <p:cNvCxnSpPr/>
          <p:nvPr/>
        </p:nvCxnSpPr>
        <p:spPr>
          <a:xfrm>
            <a:off x="574736" y="5037822"/>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002233" y="4984851"/>
            <a:ext cx="2537874" cy="369332"/>
          </a:xfrm>
          <a:prstGeom prst="rect">
            <a:avLst/>
          </a:prstGeom>
          <a:noFill/>
        </p:spPr>
        <p:txBody>
          <a:bodyPr wrap="none" rtlCol="0">
            <a:spAutoFit/>
          </a:bodyPr>
          <a:lstStyle/>
          <a:p>
            <a:r>
              <a:rPr lang="en-US" altLang="zh-TW" dirty="0" smtClean="0"/>
              <a:t>Continuous Integration</a:t>
            </a:r>
            <a:endParaRPr lang="zh-TW" altLang="en-US" dirty="0"/>
          </a:p>
        </p:txBody>
      </p:sp>
      <p:graphicFrame>
        <p:nvGraphicFramePr>
          <p:cNvPr id="16" name="資料庫圖表 15"/>
          <p:cNvGraphicFramePr/>
          <p:nvPr>
            <p:extLst/>
          </p:nvPr>
        </p:nvGraphicFramePr>
        <p:xfrm>
          <a:off x="2565070" y="5559616"/>
          <a:ext cx="8277102" cy="5787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Picture 6" descr="「nuget」的圖片搜尋結果"/>
          <p:cNvPicPr>
            <a:picLocks noChangeAspect="1" noChangeArrowheads="1"/>
          </p:cNvPicPr>
          <p:nvPr/>
        </p:nvPicPr>
        <p:blipFill rotWithShape="1">
          <a:blip r:embed="rId10">
            <a:extLst>
              <a:ext uri="{28A0092B-C50C-407E-A947-70E740481C1C}">
                <a14:useLocalDpi xmlns:a14="http://schemas.microsoft.com/office/drawing/2010/main" val="0"/>
              </a:ext>
            </a:extLst>
          </a:blip>
          <a:srcRect t="17651" b="31439"/>
          <a:stretch/>
        </p:blipFill>
        <p:spPr bwMode="auto">
          <a:xfrm>
            <a:off x="5609607" y="3002131"/>
            <a:ext cx="1289957" cy="48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Graphic spid="1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p:txBody>
          <a:bodyPr>
            <a:normAutofit fontScale="47500" lnSpcReduction="20000"/>
          </a:bodyPr>
          <a:lstStyle/>
          <a:p>
            <a:r>
              <a:rPr lang="zh-TW" altLang="en-US" dirty="0"/>
              <a:t>一群協同運作的小型自主服務 </a:t>
            </a:r>
            <a:r>
              <a:rPr lang="en-US" altLang="zh-TW" dirty="0"/>
              <a:t/>
            </a:r>
            <a:br>
              <a:rPr lang="en-US" altLang="zh-TW" dirty="0"/>
            </a:br>
            <a:r>
              <a:rPr lang="en-US" altLang="zh-TW" dirty="0"/>
              <a:t>(autonomous service)</a:t>
            </a:r>
          </a:p>
          <a:p>
            <a:pPr>
              <a:buFont typeface="Wingdings" panose="05000000000000000000" pitchFamily="2" charset="2"/>
              <a:buChar char="l"/>
            </a:pPr>
            <a:r>
              <a:rPr lang="zh-TW" altLang="en-US" dirty="0"/>
              <a:t> 小巧，專注、 自主性</a:t>
            </a:r>
            <a:endParaRPr lang="en-US" altLang="zh-TW" dirty="0"/>
          </a:p>
          <a:p>
            <a:pPr>
              <a:buFont typeface="Wingdings" panose="05000000000000000000" pitchFamily="2" charset="2"/>
              <a:buChar char="l"/>
            </a:pPr>
            <a:r>
              <a:rPr lang="zh-TW" altLang="en-US" dirty="0"/>
              <a:t> 組合性、最佳可替換性</a:t>
            </a:r>
            <a:endParaRPr lang="en-US" altLang="zh-TW" dirty="0"/>
          </a:p>
          <a:p>
            <a:pPr>
              <a:buFont typeface="Wingdings" panose="05000000000000000000" pitchFamily="2" charset="2"/>
              <a:buChar char="l"/>
            </a:pPr>
            <a:r>
              <a:rPr lang="zh-TW" altLang="en-US" dirty="0"/>
              <a:t> 技術異質性</a:t>
            </a:r>
            <a:endParaRPr lang="en-US" altLang="zh-TW" dirty="0"/>
          </a:p>
          <a:p>
            <a:pPr>
              <a:buFont typeface="Wingdings" panose="05000000000000000000" pitchFamily="2" charset="2"/>
              <a:buChar char="l"/>
            </a:pPr>
            <a:r>
              <a:rPr lang="zh-TW" altLang="en-US" dirty="0"/>
              <a:t> 組織調教、彈性</a:t>
            </a:r>
            <a:endParaRPr lang="en-US" altLang="zh-TW" dirty="0"/>
          </a:p>
          <a:p>
            <a:pPr>
              <a:buFont typeface="Wingdings" panose="05000000000000000000" pitchFamily="2" charset="2"/>
              <a:buChar char="l"/>
            </a:pPr>
            <a:r>
              <a:rPr lang="zh-TW" altLang="en-US" dirty="0"/>
              <a:t> 容易佈署、擴展</a:t>
            </a:r>
            <a:endParaRPr lang="en-US" altLang="zh-TW"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7620000" y="470042"/>
            <a:ext cx="4572000" cy="581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28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68047" y="2084172"/>
            <a:ext cx="11354714" cy="2139688"/>
          </a:xfrm>
        </p:spPr>
        <p:txBody>
          <a:bodyPr/>
          <a:lstStyle/>
          <a:p>
            <a:r>
              <a:rPr lang="en-US" altLang="zh-TW" dirty="0" smtClean="0"/>
              <a:t>#3. </a:t>
            </a:r>
            <a:r>
              <a:rPr lang="zh-TW" altLang="en-US" dirty="0" smtClean="0"/>
              <a:t>不可變的伺服器</a:t>
            </a:r>
            <a:r>
              <a:rPr lang="en-US" altLang="zh-TW" dirty="0" smtClean="0"/>
              <a:t/>
            </a:r>
            <a:br>
              <a:rPr lang="en-US" altLang="zh-TW" dirty="0" smtClean="0"/>
            </a:br>
            <a:r>
              <a:rPr lang="en-US" altLang="zh-TW" dirty="0" smtClean="0"/>
              <a:t>(Immutable Servers)</a:t>
            </a:r>
            <a:endParaRPr lang="zh-TW" altLang="en-US" dirty="0"/>
          </a:p>
        </p:txBody>
      </p:sp>
    </p:spTree>
    <p:extLst>
      <p:ext uri="{BB962C8B-B14F-4D97-AF65-F5344CB8AC3E}">
        <p14:creationId xmlns:p14="http://schemas.microsoft.com/office/powerpoint/2010/main" val="424531990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0"/>
          </p:nvPr>
        </p:nvSpPr>
        <p:spPr>
          <a:xfrm>
            <a:off x="269239" y="1189177"/>
            <a:ext cx="11653523" cy="4709944"/>
          </a:xfrm>
        </p:spPr>
        <p:txBody>
          <a:bodyPr/>
          <a:lstStyle/>
          <a:p>
            <a:r>
              <a:rPr lang="zh-TW" altLang="en-US" dirty="0" smtClean="0"/>
              <a:t>如果 </a:t>
            </a:r>
            <a:r>
              <a:rPr lang="en-US" altLang="zh-TW" dirty="0"/>
              <a:t>"</a:t>
            </a:r>
            <a:r>
              <a:rPr lang="zh-TW" altLang="en-US" dirty="0"/>
              <a:t>可變</a:t>
            </a:r>
            <a:r>
              <a:rPr lang="en-US" altLang="zh-TW" dirty="0"/>
              <a:t>"</a:t>
            </a:r>
            <a:r>
              <a:rPr lang="zh-TW" altLang="en-US" dirty="0" smtClean="0"/>
              <a:t>，就</a:t>
            </a:r>
            <a:r>
              <a:rPr lang="zh-TW" altLang="en-US" dirty="0"/>
              <a:t>得想辦法解決 </a:t>
            </a:r>
            <a:r>
              <a:rPr lang="en-US" altLang="zh-TW" dirty="0"/>
              <a:t>"</a:t>
            </a:r>
            <a:r>
              <a:rPr lang="zh-TW" altLang="en-US" dirty="0"/>
              <a:t>同步</a:t>
            </a:r>
            <a:r>
              <a:rPr lang="en-US" altLang="zh-TW" dirty="0"/>
              <a:t>" </a:t>
            </a:r>
            <a:r>
              <a:rPr lang="zh-TW" altLang="en-US" dirty="0"/>
              <a:t>的問題</a:t>
            </a:r>
            <a:r>
              <a:rPr lang="en-US" altLang="zh-TW" dirty="0"/>
              <a:t>…</a:t>
            </a:r>
          </a:p>
          <a:p>
            <a:r>
              <a:rPr lang="zh-TW" altLang="en-US" dirty="0" smtClean="0"/>
              <a:t>如果 </a:t>
            </a:r>
            <a:r>
              <a:rPr lang="en-US" altLang="zh-TW" dirty="0"/>
              <a:t>"</a:t>
            </a:r>
            <a:r>
              <a:rPr lang="zh-TW" altLang="en-US" dirty="0"/>
              <a:t>可變</a:t>
            </a:r>
            <a:r>
              <a:rPr lang="en-US" altLang="zh-TW" dirty="0"/>
              <a:t>"</a:t>
            </a:r>
            <a:r>
              <a:rPr lang="zh-TW" altLang="en-US" dirty="0" smtClean="0"/>
              <a:t>，就</a:t>
            </a:r>
            <a:r>
              <a:rPr lang="zh-TW" altLang="en-US" dirty="0"/>
              <a:t>得想辦法解決 </a:t>
            </a:r>
            <a:r>
              <a:rPr lang="en-US" altLang="zh-TW" dirty="0"/>
              <a:t>"</a:t>
            </a:r>
            <a:r>
              <a:rPr lang="zh-TW" altLang="en-US" dirty="0"/>
              <a:t>修復</a:t>
            </a:r>
            <a:r>
              <a:rPr lang="en-US" altLang="zh-TW" dirty="0"/>
              <a:t>" </a:t>
            </a:r>
            <a:r>
              <a:rPr lang="zh-TW" altLang="en-US" dirty="0"/>
              <a:t>的問題</a:t>
            </a:r>
            <a:r>
              <a:rPr lang="en-US" altLang="zh-TW" dirty="0"/>
              <a:t>…</a:t>
            </a:r>
          </a:p>
          <a:p>
            <a:r>
              <a:rPr lang="zh-TW" altLang="en-US" dirty="0" smtClean="0"/>
              <a:t>如果 </a:t>
            </a:r>
            <a:r>
              <a:rPr lang="en-US" altLang="zh-TW" dirty="0"/>
              <a:t>"</a:t>
            </a:r>
            <a:r>
              <a:rPr lang="zh-TW" altLang="en-US" dirty="0"/>
              <a:t>不可變</a:t>
            </a:r>
            <a:r>
              <a:rPr lang="en-US" altLang="zh-TW" dirty="0"/>
              <a:t>"</a:t>
            </a:r>
            <a:r>
              <a:rPr lang="zh-TW" altLang="en-US" dirty="0"/>
              <a:t>，出了問題只要換新的就好</a:t>
            </a:r>
            <a:r>
              <a:rPr lang="en-US" altLang="zh-TW" dirty="0"/>
              <a:t>…</a:t>
            </a:r>
          </a:p>
          <a:p>
            <a:r>
              <a:rPr lang="zh-TW" altLang="en-US" dirty="0" smtClean="0"/>
              <a:t>如果 </a:t>
            </a:r>
            <a:r>
              <a:rPr lang="en-US" altLang="zh-TW" dirty="0"/>
              <a:t>"</a:t>
            </a:r>
            <a:r>
              <a:rPr lang="zh-TW" altLang="en-US" dirty="0"/>
              <a:t>不可變</a:t>
            </a:r>
            <a:r>
              <a:rPr lang="en-US" altLang="zh-TW" dirty="0"/>
              <a:t>"</a:t>
            </a:r>
            <a:r>
              <a:rPr lang="zh-TW" altLang="en-US" dirty="0"/>
              <a:t>，那麼 </a:t>
            </a:r>
            <a:r>
              <a:rPr lang="en-US" altLang="zh-TW" dirty="0"/>
              <a:t>OS </a:t>
            </a:r>
            <a:r>
              <a:rPr lang="zh-TW" altLang="en-US" dirty="0"/>
              <a:t>有那些東西是多餘的</a:t>
            </a:r>
            <a:r>
              <a:rPr lang="en-US" altLang="zh-TW" dirty="0"/>
              <a:t>?</a:t>
            </a:r>
          </a:p>
          <a:p>
            <a:endParaRPr lang="en-US" altLang="zh-TW" dirty="0"/>
          </a:p>
          <a:p>
            <a:r>
              <a:rPr lang="zh-TW" altLang="en-US" dirty="0"/>
              <a:t>思考</a:t>
            </a:r>
            <a:r>
              <a:rPr lang="en-US" altLang="zh-TW" dirty="0"/>
              <a:t>: </a:t>
            </a:r>
            <a:r>
              <a:rPr lang="zh-TW" altLang="en-US" dirty="0"/>
              <a:t>只改一行 </a:t>
            </a:r>
            <a:r>
              <a:rPr lang="en-US" altLang="zh-TW" dirty="0"/>
              <a:t>CODE</a:t>
            </a:r>
            <a:r>
              <a:rPr lang="zh-TW" altLang="en-US" dirty="0"/>
              <a:t>，</a:t>
            </a:r>
            <a:r>
              <a:rPr lang="zh-TW" altLang="en-US" dirty="0" smtClean="0"/>
              <a:t>就必</a:t>
            </a:r>
            <a:r>
              <a:rPr lang="zh-TW" altLang="en-US" dirty="0"/>
              <a:t>須</a:t>
            </a:r>
            <a:r>
              <a:rPr lang="zh-TW" altLang="en-US" dirty="0" smtClean="0"/>
              <a:t>把</a:t>
            </a:r>
            <a:r>
              <a:rPr lang="zh-TW" altLang="en-US" dirty="0"/>
              <a:t>整個容器</a:t>
            </a:r>
            <a:r>
              <a:rPr lang="zh-TW" altLang="en-US" dirty="0" smtClean="0"/>
              <a:t>換掉</a:t>
            </a:r>
            <a:r>
              <a:rPr lang="en-US" altLang="zh-TW" dirty="0" smtClean="0"/>
              <a:t>…</a:t>
            </a:r>
            <a:endParaRPr lang="en-US" altLang="zh-TW" dirty="0"/>
          </a:p>
          <a:p>
            <a:endParaRPr lang="zh-TW" altLang="en-US" dirty="0"/>
          </a:p>
        </p:txBody>
      </p:sp>
      <p:sp>
        <p:nvSpPr>
          <p:cNvPr id="4" name="標題 3"/>
          <p:cNvSpPr>
            <a:spLocks noGrp="1"/>
          </p:cNvSpPr>
          <p:nvPr>
            <p:ph type="title"/>
          </p:nvPr>
        </p:nvSpPr>
        <p:spPr/>
        <p:txBody>
          <a:bodyPr/>
          <a:lstStyle/>
          <a:p>
            <a:r>
              <a:rPr lang="zh-TW" altLang="en-US" dirty="0" smtClean="0"/>
              <a:t>為什麼該用 </a:t>
            </a:r>
            <a:r>
              <a:rPr lang="en-US" altLang="zh-TW" dirty="0" smtClean="0"/>
              <a:t>"Immutable"</a:t>
            </a:r>
            <a:r>
              <a:rPr lang="zh-TW" altLang="en-US" dirty="0" smtClean="0"/>
              <a:t> 的方式部署</a:t>
            </a:r>
            <a:r>
              <a:rPr lang="en-US" altLang="zh-TW" dirty="0" smtClean="0"/>
              <a:t>?</a:t>
            </a:r>
            <a:endParaRPr lang="zh-TW" altLang="en-US" dirty="0"/>
          </a:p>
        </p:txBody>
      </p:sp>
    </p:spTree>
    <p:extLst>
      <p:ext uri="{BB962C8B-B14F-4D97-AF65-F5344CB8AC3E}">
        <p14:creationId xmlns:p14="http://schemas.microsoft.com/office/powerpoint/2010/main" val="45146926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"Just Enough", </a:t>
            </a:r>
            <a:r>
              <a:rPr lang="zh-TW" altLang="en-US" dirty="0" smtClean="0"/>
              <a:t>夠用就好的概念</a:t>
            </a:r>
            <a:r>
              <a:rPr lang="en-US" altLang="zh-TW" dirty="0" smtClean="0"/>
              <a:t>:</a:t>
            </a:r>
            <a:endParaRPr lang="zh-TW" altLang="en-US" dirty="0"/>
          </a:p>
        </p:txBody>
      </p:sp>
      <p:sp>
        <p:nvSpPr>
          <p:cNvPr id="5" name="圓角矩形 4"/>
          <p:cNvSpPr/>
          <p:nvPr/>
        </p:nvSpPr>
        <p:spPr>
          <a:xfrm>
            <a:off x="9413823" y="2218544"/>
            <a:ext cx="2413416" cy="36426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有多少是我們需要的</a:t>
            </a:r>
            <a:r>
              <a:rPr lang="en-US" altLang="zh-TW" dirty="0" smtClean="0"/>
              <a:t>?</a:t>
            </a:r>
          </a:p>
          <a:p>
            <a:pPr algn="ctr"/>
            <a:endParaRPr lang="en-US" altLang="zh-TW" dirty="0"/>
          </a:p>
          <a:p>
            <a:pPr algn="ctr"/>
            <a:r>
              <a:rPr lang="en-US" altLang="zh-TW" dirty="0" smtClean="0"/>
              <a:t>(</a:t>
            </a:r>
            <a:r>
              <a:rPr lang="zh-TW" altLang="en-US" dirty="0" smtClean="0"/>
              <a:t>還不包括沒畫在架構圖裡的一堆工具跟服務</a:t>
            </a:r>
            <a:r>
              <a:rPr lang="en-US" altLang="zh-TW" dirty="0" smtClean="0"/>
              <a:t>…)</a:t>
            </a:r>
            <a:endParaRPr lang="zh-TW" altLang="en-US" dirty="0"/>
          </a:p>
        </p:txBody>
      </p:sp>
      <p:pic>
        <p:nvPicPr>
          <p:cNvPr id="1028" name="Picture 4" descr="「windows server modules overview」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17224" b="8251"/>
          <a:stretch/>
        </p:blipFill>
        <p:spPr bwMode="auto">
          <a:xfrm>
            <a:off x="614596" y="7286718"/>
            <a:ext cx="10185782" cy="4271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kernel architecture」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l="8754" t="22285"/>
          <a:stretch/>
        </p:blipFill>
        <p:spPr bwMode="auto">
          <a:xfrm>
            <a:off x="1813809" y="1763317"/>
            <a:ext cx="7120328" cy="4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889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我們需要的其實只有</a:t>
            </a:r>
            <a:r>
              <a:rPr lang="en-US" altLang="zh-TW" dirty="0" smtClean="0"/>
              <a:t>…</a:t>
            </a:r>
            <a:endParaRPr lang="zh-TW" altLang="en-US" dirty="0"/>
          </a:p>
        </p:txBody>
      </p:sp>
      <p:pic>
        <p:nvPicPr>
          <p:cNvPr id="3" name="Picture 6" descr="「windows kernel architecture」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9715" t="49245" r="25741" b="6234"/>
          <a:stretch/>
        </p:blipFill>
        <p:spPr bwMode="auto">
          <a:xfrm>
            <a:off x="1708879" y="3711404"/>
            <a:ext cx="4961744" cy="2569474"/>
          </a:xfrm>
          <a:prstGeom prst="rect">
            <a:avLst/>
          </a:prstGeom>
          <a:noFill/>
          <a:extLst>
            <a:ext uri="{909E8E84-426E-40DD-AFC4-6F175D3DCCD1}">
              <a14:hiddenFill xmlns:a14="http://schemas.microsoft.com/office/drawing/2010/main">
                <a:solidFill>
                  <a:srgbClr val="FFFFFF"/>
                </a:solidFill>
              </a14:hiddenFill>
            </a:ext>
          </a:extLst>
        </p:spPr>
      </p:pic>
      <p:sp>
        <p:nvSpPr>
          <p:cNvPr id="4" name="圓角矩形 3"/>
          <p:cNvSpPr/>
          <p:nvPr/>
        </p:nvSpPr>
        <p:spPr>
          <a:xfrm>
            <a:off x="1693888" y="1903750"/>
            <a:ext cx="4931764" cy="17238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smtClean="0"/>
              <a:t>MY APPLICATION</a:t>
            </a:r>
            <a:endParaRPr lang="zh-TW" altLang="en-US" sz="3200" dirty="0"/>
          </a:p>
        </p:txBody>
      </p:sp>
      <p:sp>
        <p:nvSpPr>
          <p:cNvPr id="5" name="文字方塊 4"/>
          <p:cNvSpPr txBox="1"/>
          <p:nvPr/>
        </p:nvSpPr>
        <p:spPr>
          <a:xfrm>
            <a:off x="6910466" y="2128602"/>
            <a:ext cx="5046638" cy="3970318"/>
          </a:xfrm>
          <a:prstGeom prst="rect">
            <a:avLst/>
          </a:prstGeom>
          <a:noFill/>
        </p:spPr>
        <p:txBody>
          <a:bodyPr wrap="none" rtlCol="0">
            <a:spAutoFit/>
          </a:bodyPr>
          <a:lstStyle/>
          <a:p>
            <a:r>
              <a:rPr lang="zh-TW" altLang="en-US" dirty="0" smtClean="0"/>
              <a:t>如果一台 </a:t>
            </a:r>
            <a:r>
              <a:rPr lang="en-US" altLang="zh-TW" dirty="0" smtClean="0"/>
              <a:t>SERVER</a:t>
            </a:r>
            <a:r>
              <a:rPr lang="zh-TW" altLang="en-US" dirty="0" smtClean="0"/>
              <a:t> 只服務我的 </a:t>
            </a:r>
            <a:r>
              <a:rPr lang="en-US" altLang="zh-TW" dirty="0" smtClean="0"/>
              <a:t>APPLICATION..</a:t>
            </a:r>
          </a:p>
          <a:p>
            <a:r>
              <a:rPr lang="zh-TW" altLang="en-US" dirty="0" smtClean="0"/>
              <a:t>甚至是一百台 </a:t>
            </a:r>
            <a:r>
              <a:rPr lang="en-US" altLang="zh-TW" dirty="0" smtClean="0"/>
              <a:t>SERVER</a:t>
            </a:r>
            <a:r>
              <a:rPr lang="zh-TW" altLang="en-US" dirty="0" smtClean="0"/>
              <a:t> 只服務我的 </a:t>
            </a:r>
            <a:r>
              <a:rPr lang="en-US" altLang="zh-TW" dirty="0" smtClean="0"/>
              <a:t>APP</a:t>
            </a:r>
            <a:r>
              <a:rPr lang="zh-TW" altLang="en-US" dirty="0" smtClean="0"/>
              <a:t> </a:t>
            </a:r>
            <a:r>
              <a:rPr lang="en-US" altLang="zh-TW" dirty="0" smtClean="0"/>
              <a:t>…</a:t>
            </a:r>
          </a:p>
          <a:p>
            <a:r>
              <a:rPr lang="zh-TW" altLang="en-US" dirty="0" smtClean="0"/>
              <a:t>我還需要這麼</a:t>
            </a:r>
            <a:r>
              <a:rPr lang="zh-TW" altLang="en-US" dirty="0"/>
              <a:t> </a:t>
            </a:r>
            <a:r>
              <a:rPr lang="en-US" altLang="zh-TW" dirty="0" smtClean="0"/>
              <a:t>“</a:t>
            </a:r>
            <a:r>
              <a:rPr lang="zh-TW" altLang="en-US" dirty="0" smtClean="0"/>
              <a:t>完整</a:t>
            </a:r>
            <a:r>
              <a:rPr lang="en-US" altLang="zh-TW" dirty="0" smtClean="0"/>
              <a:t>”</a:t>
            </a:r>
            <a:r>
              <a:rPr lang="zh-TW" altLang="en-US" dirty="0" smtClean="0"/>
              <a:t> 的</a:t>
            </a:r>
            <a:r>
              <a:rPr lang="zh-TW" altLang="en-US" dirty="0"/>
              <a:t> </a:t>
            </a:r>
            <a:r>
              <a:rPr lang="en-US" altLang="zh-TW" dirty="0" smtClean="0"/>
              <a:t>OS</a:t>
            </a:r>
            <a:r>
              <a:rPr lang="zh-TW" altLang="en-US" dirty="0" smtClean="0"/>
              <a:t> 嗎</a:t>
            </a:r>
            <a:r>
              <a:rPr lang="en-US" altLang="zh-TW" dirty="0"/>
              <a:t>?</a:t>
            </a:r>
            <a:endParaRPr lang="en-US" altLang="zh-TW" dirty="0" smtClean="0"/>
          </a:p>
          <a:p>
            <a:endParaRPr lang="en-US" altLang="zh-TW" dirty="0"/>
          </a:p>
          <a:p>
            <a:r>
              <a:rPr lang="en-US" altLang="zh-TW" dirty="0" smtClean="0"/>
              <a:t>APP</a:t>
            </a:r>
            <a:r>
              <a:rPr lang="zh-TW" altLang="en-US" dirty="0" smtClean="0"/>
              <a:t> 裝好就不需要改了，連遠端管理都省了</a:t>
            </a:r>
            <a:r>
              <a:rPr lang="en-US" altLang="zh-TW" dirty="0" smtClean="0"/>
              <a:t>..</a:t>
            </a:r>
          </a:p>
          <a:p>
            <a:endParaRPr lang="en-US" altLang="zh-TW" dirty="0"/>
          </a:p>
          <a:p>
            <a:r>
              <a:rPr lang="zh-TW" altLang="en-US" dirty="0" smtClean="0"/>
              <a:t>拿掉的服務越多，系統被攻擊的機會越少</a:t>
            </a:r>
            <a:endParaRPr lang="en-US" altLang="zh-TW" dirty="0" smtClean="0"/>
          </a:p>
          <a:p>
            <a:r>
              <a:rPr lang="en-US" altLang="zh-TW" dirty="0" smtClean="0"/>
              <a:t>(</a:t>
            </a:r>
            <a:r>
              <a:rPr lang="zh-TW" altLang="en-US" dirty="0" smtClean="0"/>
              <a:t>效率也越好</a:t>
            </a:r>
            <a:r>
              <a:rPr lang="en-US" altLang="zh-TW" dirty="0" smtClean="0"/>
              <a:t>)</a:t>
            </a:r>
          </a:p>
          <a:p>
            <a:endParaRPr lang="en-US" altLang="zh-TW" dirty="0"/>
          </a:p>
          <a:p>
            <a:r>
              <a:rPr lang="en-US" altLang="zh-TW" b="1" dirty="0" smtClean="0"/>
              <a:t>[</a:t>
            </a:r>
            <a:r>
              <a:rPr lang="zh-TW" altLang="en-US" b="1" dirty="0" smtClean="0"/>
              <a:t>思考</a:t>
            </a:r>
            <a:r>
              <a:rPr lang="en-US" altLang="zh-TW" b="1" dirty="0" smtClean="0"/>
              <a:t>]</a:t>
            </a:r>
            <a:r>
              <a:rPr lang="zh-TW" altLang="en-US" b="1" dirty="0" smtClean="0"/>
              <a:t> </a:t>
            </a:r>
            <a:r>
              <a:rPr lang="zh-TW" altLang="en-US" dirty="0" smtClean="0"/>
              <a:t>如果 </a:t>
            </a:r>
            <a:r>
              <a:rPr lang="en-US" altLang="zh-TW" dirty="0" smtClean="0"/>
              <a:t>STORAGE</a:t>
            </a:r>
            <a:r>
              <a:rPr lang="zh-TW" altLang="en-US" dirty="0" smtClean="0"/>
              <a:t> </a:t>
            </a:r>
            <a:r>
              <a:rPr lang="en-US" altLang="zh-TW" dirty="0" smtClean="0"/>
              <a:t>/ DB </a:t>
            </a:r>
            <a:r>
              <a:rPr lang="zh-TW" altLang="en-US" dirty="0" smtClean="0"/>
              <a:t>只歸我用，且有專屬</a:t>
            </a:r>
            <a:r>
              <a:rPr lang="en-US" altLang="zh-TW" dirty="0" smtClean="0"/>
              <a:t/>
            </a:r>
            <a:br>
              <a:rPr lang="en-US" altLang="zh-TW" dirty="0" smtClean="0"/>
            </a:br>
            <a:r>
              <a:rPr lang="zh-TW" altLang="en-US" dirty="0" smtClean="0"/>
              <a:t>連線，</a:t>
            </a:r>
            <a:r>
              <a:rPr lang="zh-TW" altLang="en-US" dirty="0"/>
              <a:t>那</a:t>
            </a:r>
            <a:r>
              <a:rPr lang="zh-TW" altLang="en-US" dirty="0" smtClean="0"/>
              <a:t>還需要設定 </a:t>
            </a:r>
            <a:r>
              <a:rPr lang="en-US" altLang="zh-TW" dirty="0" smtClean="0"/>
              <a:t>“</a:t>
            </a:r>
            <a:r>
              <a:rPr lang="zh-TW" altLang="en-US" dirty="0" smtClean="0"/>
              <a:t>整合式驗證</a:t>
            </a:r>
            <a:r>
              <a:rPr lang="en-US" altLang="zh-TW" dirty="0" smtClean="0"/>
              <a:t>”</a:t>
            </a:r>
            <a:r>
              <a:rPr lang="zh-TW" altLang="en-US" dirty="0" smtClean="0"/>
              <a:t> 嗎</a:t>
            </a:r>
            <a:r>
              <a:rPr lang="en-US" altLang="zh-TW" dirty="0" smtClean="0"/>
              <a:t>?</a:t>
            </a:r>
          </a:p>
          <a:p>
            <a:endParaRPr lang="en-US" altLang="zh-TW" dirty="0"/>
          </a:p>
          <a:p>
            <a:r>
              <a:rPr lang="en-US" altLang="zh-TW" b="1" dirty="0"/>
              <a:t>[</a:t>
            </a:r>
            <a:r>
              <a:rPr lang="zh-TW" altLang="en-US" b="1" dirty="0"/>
              <a:t>思考</a:t>
            </a:r>
            <a:r>
              <a:rPr lang="en-US" altLang="zh-TW" b="1" dirty="0"/>
              <a:t>]</a:t>
            </a:r>
            <a:r>
              <a:rPr lang="zh-TW" altLang="en-US" b="1" dirty="0"/>
              <a:t> </a:t>
            </a:r>
            <a:r>
              <a:rPr lang="en-US" altLang="zh-TW" dirty="0" smtClean="0"/>
              <a:t>OS</a:t>
            </a:r>
            <a:r>
              <a:rPr lang="zh-TW" altLang="en-US" dirty="0" smtClean="0"/>
              <a:t> 存在的價值，除了 </a:t>
            </a:r>
            <a:r>
              <a:rPr lang="en-US" altLang="zh-TW" dirty="0" smtClean="0"/>
              <a:t>LAUNCH</a:t>
            </a:r>
            <a:r>
              <a:rPr lang="zh-TW" altLang="en-US" dirty="0" smtClean="0"/>
              <a:t> </a:t>
            </a:r>
            <a:r>
              <a:rPr lang="en-US" altLang="zh-TW" dirty="0" smtClean="0"/>
              <a:t>APP</a:t>
            </a:r>
            <a:r>
              <a:rPr lang="zh-TW" altLang="en-US" dirty="0" smtClean="0"/>
              <a:t> 之外</a:t>
            </a:r>
            <a:r>
              <a:rPr lang="en-US" altLang="zh-TW" dirty="0" smtClean="0"/>
              <a:t/>
            </a:r>
            <a:br>
              <a:rPr lang="en-US" altLang="zh-TW" dirty="0" smtClean="0"/>
            </a:br>
            <a:r>
              <a:rPr lang="zh-TW" altLang="en-US" dirty="0" smtClean="0"/>
              <a:t>還剩什麼功能</a:t>
            </a:r>
            <a:r>
              <a:rPr lang="en-US" altLang="zh-TW" dirty="0" smtClean="0"/>
              <a:t>?</a:t>
            </a:r>
            <a:endParaRPr lang="zh-TW" altLang="en-US" dirty="0"/>
          </a:p>
        </p:txBody>
      </p:sp>
    </p:spTree>
    <p:extLst>
      <p:ext uri="{BB962C8B-B14F-4D97-AF65-F5344CB8AC3E}">
        <p14:creationId xmlns:p14="http://schemas.microsoft.com/office/powerpoint/2010/main" val="356222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240987"/>
          </a:xfrm>
        </p:spPr>
        <p:txBody>
          <a:bodyPr/>
          <a:lstStyle/>
          <a:p>
            <a:r>
              <a:rPr lang="zh-TW" altLang="en-US" dirty="0"/>
              <a:t>過去一套 </a:t>
            </a:r>
            <a:r>
              <a:rPr lang="en-US" altLang="zh-TW" dirty="0"/>
              <a:t>"OS" </a:t>
            </a:r>
            <a:r>
              <a:rPr lang="zh-TW" altLang="en-US" dirty="0"/>
              <a:t>必須執行管理上百個 </a:t>
            </a:r>
            <a:r>
              <a:rPr lang="en-US" altLang="zh-TW" dirty="0"/>
              <a:t>APPs …</a:t>
            </a:r>
          </a:p>
          <a:p>
            <a:r>
              <a:rPr lang="zh-TW" altLang="en-US" dirty="0"/>
              <a:t>現在一套 </a:t>
            </a:r>
            <a:r>
              <a:rPr lang="en-US" altLang="zh-TW" dirty="0"/>
              <a:t>"APP" </a:t>
            </a:r>
            <a:r>
              <a:rPr lang="zh-TW" altLang="en-US" dirty="0" smtClean="0"/>
              <a:t>必須在上百台 </a:t>
            </a:r>
            <a:r>
              <a:rPr lang="en-US" altLang="zh-TW" dirty="0" smtClean="0"/>
              <a:t>Server</a:t>
            </a:r>
            <a:r>
              <a:rPr lang="zh-TW" altLang="en-US" dirty="0" smtClean="0"/>
              <a:t> 上執行 </a:t>
            </a:r>
            <a:r>
              <a:rPr lang="en-US" altLang="zh-TW" dirty="0" smtClean="0"/>
              <a:t>…</a:t>
            </a:r>
            <a:endParaRPr lang="en-US" altLang="zh-TW" dirty="0"/>
          </a:p>
          <a:p>
            <a:endParaRPr lang="en-US" altLang="zh-TW" dirty="0" smtClean="0"/>
          </a:p>
          <a:p>
            <a:r>
              <a:rPr lang="zh-TW" altLang="en-US" dirty="0" smtClean="0"/>
              <a:t>如果每個</a:t>
            </a:r>
            <a:r>
              <a:rPr lang="zh-TW" altLang="en-US" dirty="0"/>
              <a:t> </a:t>
            </a:r>
            <a:r>
              <a:rPr lang="en-US" altLang="zh-TW" dirty="0" smtClean="0"/>
              <a:t>OS</a:t>
            </a:r>
            <a:r>
              <a:rPr lang="zh-TW" altLang="en-US" dirty="0" smtClean="0"/>
              <a:t> 都只要執行一個</a:t>
            </a:r>
            <a:r>
              <a:rPr lang="zh-TW" altLang="en-US" dirty="0"/>
              <a:t> </a:t>
            </a:r>
            <a:r>
              <a:rPr lang="en-US" altLang="zh-TW" dirty="0" smtClean="0"/>
              <a:t>App</a:t>
            </a:r>
            <a:r>
              <a:rPr lang="zh-TW" altLang="en-US" dirty="0"/>
              <a:t> </a:t>
            </a:r>
            <a:r>
              <a:rPr lang="en-US" altLang="zh-TW" dirty="0" smtClean="0"/>
              <a:t>…</a:t>
            </a:r>
            <a:endParaRPr lang="en-US" altLang="zh-TW" dirty="0"/>
          </a:p>
          <a:p>
            <a:pPr lvl="1"/>
            <a:r>
              <a:rPr lang="zh-TW" altLang="en-US" dirty="0" smtClean="0"/>
              <a:t>不</a:t>
            </a:r>
            <a:r>
              <a:rPr lang="zh-TW" altLang="en-US" dirty="0"/>
              <a:t>需要過多的安全機制</a:t>
            </a:r>
            <a:r>
              <a:rPr lang="en-US" altLang="zh-TW" dirty="0"/>
              <a:t>…</a:t>
            </a:r>
          </a:p>
          <a:p>
            <a:pPr lvl="1"/>
            <a:r>
              <a:rPr lang="zh-TW" altLang="en-US" dirty="0" smtClean="0"/>
              <a:t>不</a:t>
            </a:r>
            <a:r>
              <a:rPr lang="zh-TW" altLang="en-US" dirty="0"/>
              <a:t>需要多餘的服務</a:t>
            </a:r>
            <a:r>
              <a:rPr lang="en-US" altLang="zh-TW" dirty="0"/>
              <a:t>…</a:t>
            </a:r>
          </a:p>
          <a:p>
            <a:pPr lvl="1"/>
            <a:r>
              <a:rPr lang="zh-TW" altLang="en-US" dirty="0"/>
              <a:t>精簡化的 </a:t>
            </a:r>
            <a:r>
              <a:rPr lang="en-US" altLang="zh-TW" dirty="0"/>
              <a:t>OS </a:t>
            </a:r>
            <a:r>
              <a:rPr lang="zh-TW" altLang="en-US" dirty="0"/>
              <a:t>成為趨勢 </a:t>
            </a:r>
            <a:r>
              <a:rPr lang="en-US" altLang="zh-TW" dirty="0"/>
              <a:t>(</a:t>
            </a:r>
            <a:r>
              <a:rPr lang="en-US" altLang="zh-TW" dirty="0" err="1"/>
              <a:t>nanoserver</a:t>
            </a:r>
            <a:r>
              <a:rPr lang="en-US" altLang="zh-TW" dirty="0"/>
              <a:t>, </a:t>
            </a:r>
            <a:r>
              <a:rPr lang="en-US" altLang="zh-TW" dirty="0" err="1"/>
              <a:t>linuxkit</a:t>
            </a:r>
            <a:r>
              <a:rPr lang="en-US" altLang="zh-TW" dirty="0"/>
              <a:t>)</a:t>
            </a:r>
          </a:p>
          <a:p>
            <a:endParaRPr lang="en-US" altLang="zh-TW" dirty="0"/>
          </a:p>
          <a:p>
            <a:endParaRPr lang="zh-TW" altLang="en-US" dirty="0"/>
          </a:p>
        </p:txBody>
      </p:sp>
      <p:sp>
        <p:nvSpPr>
          <p:cNvPr id="2" name="標題 1"/>
          <p:cNvSpPr>
            <a:spLocks noGrp="1"/>
          </p:cNvSpPr>
          <p:nvPr>
            <p:ph type="title"/>
          </p:nvPr>
        </p:nvSpPr>
        <p:spPr/>
        <p:txBody>
          <a:bodyPr/>
          <a:lstStyle/>
          <a:p>
            <a:r>
              <a:rPr lang="zh-TW" altLang="en-US" dirty="0" smtClean="0"/>
              <a:t>容器讓 </a:t>
            </a:r>
            <a:r>
              <a:rPr lang="en-US" altLang="zh-TW" dirty="0" smtClean="0"/>
              <a:t>APP</a:t>
            </a:r>
            <a:r>
              <a:rPr lang="zh-TW" altLang="en-US" dirty="0" smtClean="0"/>
              <a:t> 變成主角</a:t>
            </a:r>
            <a:endParaRPr lang="zh-TW" altLang="en-US" dirty="0"/>
          </a:p>
        </p:txBody>
      </p:sp>
    </p:spTree>
    <p:extLst>
      <p:ext uri="{BB962C8B-B14F-4D97-AF65-F5344CB8AC3E}">
        <p14:creationId xmlns:p14="http://schemas.microsoft.com/office/powerpoint/2010/main" val="34938519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4" y="2052816"/>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
        <p:nvSpPr>
          <p:cNvPr id="3" name="標題 2"/>
          <p:cNvSpPr>
            <a:spLocks noGrp="1"/>
          </p:cNvSpPr>
          <p:nvPr>
            <p:ph type="title"/>
          </p:nvPr>
        </p:nvSpPr>
        <p:spPr/>
        <p:txBody>
          <a:bodyPr/>
          <a:lstStyle/>
          <a:p>
            <a:r>
              <a:rPr lang="zh-TW" altLang="en-US" dirty="0" smtClean="0"/>
              <a:t>案例</a:t>
            </a:r>
            <a:r>
              <a:rPr lang="en-US" altLang="zh-TW" dirty="0" smtClean="0"/>
              <a:t>:</a:t>
            </a:r>
            <a:r>
              <a:rPr lang="zh-TW" altLang="en-US" dirty="0" smtClean="0"/>
              <a:t> 使用 </a:t>
            </a:r>
            <a:r>
              <a:rPr lang="en-US" altLang="zh-TW" dirty="0" smtClean="0"/>
              <a:t>VM</a:t>
            </a:r>
            <a:r>
              <a:rPr lang="zh-TW" altLang="en-US" dirty="0" smtClean="0"/>
              <a:t> 部署的流程</a:t>
            </a:r>
            <a:endParaRPr lang="zh-TW" altLang="en-US" dirty="0"/>
          </a:p>
        </p:txBody>
      </p:sp>
      <p:sp>
        <p:nvSpPr>
          <p:cNvPr id="5" name="圓角矩形圖說文字 4"/>
          <p:cNvSpPr/>
          <p:nvPr/>
        </p:nvSpPr>
        <p:spPr>
          <a:xfrm>
            <a:off x="8464061" y="886904"/>
            <a:ext cx="2878250" cy="1008184"/>
          </a:xfrm>
          <a:prstGeom prst="wedgeRoundRectCallout">
            <a:avLst>
              <a:gd name="adj1" fmla="val -40655"/>
              <a:gd name="adj2" fmla="val 764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"Change" </a:t>
            </a:r>
            <a:r>
              <a:rPr lang="zh-TW" altLang="en-US" dirty="0" smtClean="0"/>
              <a:t>發生在 </a:t>
            </a:r>
            <a:r>
              <a:rPr lang="en-US" altLang="zh-TW" dirty="0" smtClean="0"/>
              <a:t>Production</a:t>
            </a:r>
            <a:r>
              <a:rPr lang="zh-TW" altLang="en-US" dirty="0" smtClean="0"/>
              <a:t> </a:t>
            </a:r>
            <a:r>
              <a:rPr lang="en-US" altLang="zh-TW" dirty="0" smtClean="0"/>
              <a:t>Environment</a:t>
            </a:r>
            <a:r>
              <a:rPr lang="zh-TW" altLang="en-US" dirty="0" smtClean="0"/>
              <a:t> </a:t>
            </a:r>
            <a:r>
              <a:rPr lang="en-US" altLang="zh-TW" dirty="0" smtClean="0"/>
              <a:t>!</a:t>
            </a:r>
            <a:endParaRPr lang="zh-TW" altLang="en-US" dirty="0"/>
          </a:p>
        </p:txBody>
      </p:sp>
      <p:sp>
        <p:nvSpPr>
          <p:cNvPr id="6" name="矩形 5"/>
          <p:cNvSpPr/>
          <p:nvPr/>
        </p:nvSpPr>
        <p:spPr>
          <a:xfrm>
            <a:off x="812799"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 + DEV's Job</a:t>
            </a:r>
            <a:endParaRPr lang="zh-TW" altLang="en-US" dirty="0"/>
          </a:p>
        </p:txBody>
      </p:sp>
      <p:sp>
        <p:nvSpPr>
          <p:cNvPr id="8" name="矩形 7"/>
          <p:cNvSpPr/>
          <p:nvPr/>
        </p:nvSpPr>
        <p:spPr>
          <a:xfrm>
            <a:off x="2860430"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MIS's Job</a:t>
            </a:r>
            <a:endParaRPr lang="zh-TW" altLang="en-US" dirty="0"/>
          </a:p>
        </p:txBody>
      </p:sp>
      <p:sp>
        <p:nvSpPr>
          <p:cNvPr id="9" name="矩形 8"/>
          <p:cNvSpPr/>
          <p:nvPr/>
        </p:nvSpPr>
        <p:spPr>
          <a:xfrm>
            <a:off x="4923691"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???'s Job</a:t>
            </a:r>
            <a:endParaRPr lang="zh-TW" altLang="en-US" dirty="0"/>
          </a:p>
        </p:txBody>
      </p:sp>
      <p:sp>
        <p:nvSpPr>
          <p:cNvPr id="10" name="矩形 9"/>
          <p:cNvSpPr/>
          <p:nvPr/>
        </p:nvSpPr>
        <p:spPr>
          <a:xfrm>
            <a:off x="6979137"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???'s Job</a:t>
            </a:r>
            <a:endParaRPr lang="zh-TW" altLang="en-US" dirty="0"/>
          </a:p>
        </p:txBody>
      </p:sp>
      <p:sp>
        <p:nvSpPr>
          <p:cNvPr id="13" name="矩形 12"/>
          <p:cNvSpPr/>
          <p:nvPr/>
        </p:nvSpPr>
        <p:spPr>
          <a:xfrm>
            <a:off x="5126882" y="1895088"/>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
        <p:nvSpPr>
          <p:cNvPr id="14" name="矩形 13"/>
          <p:cNvSpPr/>
          <p:nvPr/>
        </p:nvSpPr>
        <p:spPr>
          <a:xfrm>
            <a:off x="7522306" y="1895088"/>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Tree>
    <p:extLst>
      <p:ext uri="{BB962C8B-B14F-4D97-AF65-F5344CB8AC3E}">
        <p14:creationId xmlns:p14="http://schemas.microsoft.com/office/powerpoint/2010/main" val="363512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62" y="2243716"/>
            <a:ext cx="9582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a:t>案例</a:t>
            </a:r>
            <a:r>
              <a:rPr lang="en-US" altLang="zh-TW" dirty="0"/>
              <a:t>:</a:t>
            </a:r>
            <a:r>
              <a:rPr lang="zh-TW" altLang="en-US" dirty="0"/>
              <a:t> 使用 </a:t>
            </a:r>
            <a:r>
              <a:rPr lang="en-US" altLang="zh-TW" dirty="0" smtClean="0"/>
              <a:t>Containers</a:t>
            </a:r>
            <a:r>
              <a:rPr lang="zh-TW" altLang="en-US" dirty="0" smtClean="0"/>
              <a:t> </a:t>
            </a:r>
            <a:r>
              <a:rPr lang="zh-TW" altLang="en-US" dirty="0"/>
              <a:t>部署的流程</a:t>
            </a:r>
          </a:p>
        </p:txBody>
      </p:sp>
      <p:sp>
        <p:nvSpPr>
          <p:cNvPr id="5" name="圓角矩形圖說文字 4"/>
          <p:cNvSpPr/>
          <p:nvPr/>
        </p:nvSpPr>
        <p:spPr>
          <a:xfrm>
            <a:off x="1011311" y="4072516"/>
            <a:ext cx="2878250" cy="1008184"/>
          </a:xfrm>
          <a:prstGeom prst="wedgeRoundRectCallout">
            <a:avLst>
              <a:gd name="adj1" fmla="val 60084"/>
              <a:gd name="adj2" fmla="val -2122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"Change" </a:t>
            </a:r>
            <a:r>
              <a:rPr lang="zh-TW" altLang="en-US" dirty="0" smtClean="0"/>
              <a:t>發生在</a:t>
            </a:r>
            <a:endParaRPr lang="en-US" altLang="zh-TW" dirty="0" smtClean="0"/>
          </a:p>
          <a:p>
            <a:pPr algn="ctr"/>
            <a:r>
              <a:rPr lang="en-US" altLang="zh-TW" dirty="0" smtClean="0"/>
              <a:t>Build</a:t>
            </a:r>
            <a:r>
              <a:rPr lang="zh-TW" altLang="en-US" dirty="0" smtClean="0"/>
              <a:t> </a:t>
            </a:r>
            <a:r>
              <a:rPr lang="en-US" altLang="zh-TW" dirty="0" smtClean="0"/>
              <a:t>Environment</a:t>
            </a:r>
            <a:r>
              <a:rPr lang="zh-TW" altLang="en-US" dirty="0" smtClean="0"/>
              <a:t> </a:t>
            </a:r>
            <a:r>
              <a:rPr lang="en-US" altLang="zh-TW" dirty="0" smtClean="0"/>
              <a:t>!</a:t>
            </a:r>
            <a:endParaRPr lang="zh-TW" altLang="en-US" dirty="0"/>
          </a:p>
        </p:txBody>
      </p:sp>
      <p:sp>
        <p:nvSpPr>
          <p:cNvPr id="6" name="矩形 5"/>
          <p:cNvSpPr/>
          <p:nvPr/>
        </p:nvSpPr>
        <p:spPr>
          <a:xfrm>
            <a:off x="4545706" y="4600053"/>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CI-Tool's Job</a:t>
            </a:r>
          </a:p>
        </p:txBody>
      </p:sp>
      <p:sp>
        <p:nvSpPr>
          <p:cNvPr id="7" name="矩形 6"/>
          <p:cNvSpPr/>
          <p:nvPr/>
        </p:nvSpPr>
        <p:spPr>
          <a:xfrm>
            <a:off x="6601448" y="4600053"/>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MIS's Job</a:t>
            </a:r>
            <a:endParaRPr lang="zh-TW" altLang="en-US" dirty="0"/>
          </a:p>
        </p:txBody>
      </p:sp>
      <p:sp>
        <p:nvSpPr>
          <p:cNvPr id="8" name="矩形 7"/>
          <p:cNvSpPr/>
          <p:nvPr/>
        </p:nvSpPr>
        <p:spPr>
          <a:xfrm>
            <a:off x="4100228" y="3771241"/>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Tree>
    <p:extLst>
      <p:ext uri="{BB962C8B-B14F-4D97-AF65-F5344CB8AC3E}">
        <p14:creationId xmlns:p14="http://schemas.microsoft.com/office/powerpoint/2010/main" val="120683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4709944"/>
          </a:xfrm>
        </p:spPr>
        <p:txBody>
          <a:bodyPr/>
          <a:lstStyle/>
          <a:p>
            <a:r>
              <a:rPr lang="zh-TW" altLang="en-US" dirty="0" smtClean="0"/>
              <a:t>如果容器不需要更新</a:t>
            </a:r>
            <a:r>
              <a:rPr lang="en-US" altLang="zh-TW" dirty="0" smtClean="0"/>
              <a:t>:</a:t>
            </a:r>
          </a:p>
          <a:p>
            <a:r>
              <a:rPr lang="en-US" altLang="zh-TW" dirty="0" smtClean="0"/>
              <a:t>&gt; </a:t>
            </a:r>
            <a:r>
              <a:rPr lang="zh-TW" altLang="en-US" dirty="0" smtClean="0"/>
              <a:t>就</a:t>
            </a:r>
            <a:r>
              <a:rPr lang="zh-TW" altLang="en-US" dirty="0"/>
              <a:t>不</a:t>
            </a:r>
            <a:r>
              <a:rPr lang="zh-TW" altLang="en-US" dirty="0" smtClean="0"/>
              <a:t>需要相關</a:t>
            </a:r>
            <a:r>
              <a:rPr lang="zh-TW" altLang="en-US" dirty="0"/>
              <a:t>的管理工具</a:t>
            </a:r>
            <a:r>
              <a:rPr lang="en-US" altLang="zh-TW" dirty="0"/>
              <a:t>…</a:t>
            </a:r>
          </a:p>
          <a:p>
            <a:r>
              <a:rPr lang="en-US" altLang="zh-TW" dirty="0" smtClean="0"/>
              <a:t>&gt; </a:t>
            </a:r>
            <a:r>
              <a:rPr lang="zh-TW" altLang="en-US" dirty="0" smtClean="0"/>
              <a:t>就</a:t>
            </a:r>
            <a:r>
              <a:rPr lang="zh-TW" altLang="en-US" dirty="0"/>
              <a:t>不需要任何遠端管理服務</a:t>
            </a:r>
            <a:r>
              <a:rPr lang="en-US" altLang="zh-TW" dirty="0"/>
              <a:t>…</a:t>
            </a:r>
          </a:p>
          <a:p>
            <a:r>
              <a:rPr lang="en-US" altLang="zh-TW" dirty="0" smtClean="0"/>
              <a:t>&gt; </a:t>
            </a:r>
            <a:r>
              <a:rPr lang="zh-TW" altLang="en-US" dirty="0" smtClean="0"/>
              <a:t>就</a:t>
            </a:r>
            <a:r>
              <a:rPr lang="zh-TW" altLang="en-US" dirty="0"/>
              <a:t>不需要過多的安全管控</a:t>
            </a:r>
            <a:r>
              <a:rPr lang="en-US" altLang="zh-TW" dirty="0"/>
              <a:t>…</a:t>
            </a:r>
          </a:p>
          <a:p>
            <a:endParaRPr lang="en-US" altLang="zh-TW" dirty="0" smtClean="0"/>
          </a:p>
          <a:p>
            <a:r>
              <a:rPr lang="zh-TW" altLang="en-US" dirty="0" smtClean="0"/>
              <a:t>如果一個容器</a:t>
            </a:r>
            <a:r>
              <a:rPr lang="zh-TW" altLang="en-US" dirty="0"/>
              <a:t>只</a:t>
            </a:r>
            <a:r>
              <a:rPr lang="zh-TW" altLang="en-US" dirty="0" smtClean="0"/>
              <a:t>封裝一個</a:t>
            </a:r>
            <a:r>
              <a:rPr lang="zh-TW" altLang="en-US" dirty="0"/>
              <a:t> </a:t>
            </a:r>
            <a:r>
              <a:rPr lang="en-US" altLang="zh-TW" dirty="0" smtClean="0"/>
              <a:t>APP:</a:t>
            </a:r>
            <a:endParaRPr lang="en-US" altLang="zh-TW" dirty="0"/>
          </a:p>
          <a:p>
            <a:r>
              <a:rPr lang="en-US" altLang="zh-TW" dirty="0" smtClean="0"/>
              <a:t>&gt;</a:t>
            </a:r>
            <a:r>
              <a:rPr lang="zh-TW" altLang="en-US" dirty="0" smtClean="0"/>
              <a:t> 就</a:t>
            </a:r>
            <a:r>
              <a:rPr lang="zh-TW" altLang="en-US" dirty="0"/>
              <a:t>不需要過多的安全機制</a:t>
            </a:r>
            <a:r>
              <a:rPr lang="en-US" altLang="zh-TW" dirty="0" smtClean="0"/>
              <a:t>…</a:t>
            </a:r>
            <a:endParaRPr lang="zh-TW" altLang="en-US" dirty="0"/>
          </a:p>
        </p:txBody>
      </p:sp>
      <p:sp>
        <p:nvSpPr>
          <p:cNvPr id="2" name="標題 1"/>
          <p:cNvSpPr>
            <a:spLocks noGrp="1"/>
          </p:cNvSpPr>
          <p:nvPr>
            <p:ph type="title"/>
          </p:nvPr>
        </p:nvSpPr>
        <p:spPr/>
        <p:txBody>
          <a:bodyPr/>
          <a:lstStyle/>
          <a:p>
            <a:r>
              <a:rPr lang="zh-TW" altLang="en-US" dirty="0" smtClean="0"/>
              <a:t>造句</a:t>
            </a:r>
            <a:r>
              <a:rPr lang="en-US" altLang="zh-TW" dirty="0" smtClean="0"/>
              <a:t>:</a:t>
            </a:r>
            <a:r>
              <a:rPr lang="zh-TW" altLang="en-US" dirty="0" smtClean="0"/>
              <a:t> 如果</a:t>
            </a:r>
            <a:r>
              <a:rPr lang="en-US" altLang="zh-TW" dirty="0" smtClean="0"/>
              <a:t>…</a:t>
            </a:r>
            <a:r>
              <a:rPr lang="en-US" altLang="zh-TW" dirty="0"/>
              <a:t>, </a:t>
            </a:r>
            <a:r>
              <a:rPr lang="zh-TW" altLang="en-US" dirty="0"/>
              <a:t>就</a:t>
            </a:r>
            <a:r>
              <a:rPr lang="en-US" altLang="zh-TW" dirty="0" smtClean="0"/>
              <a:t>…</a:t>
            </a:r>
            <a:r>
              <a:rPr lang="en-US" altLang="zh-TW" dirty="0"/>
              <a:t>, </a:t>
            </a:r>
            <a:r>
              <a:rPr lang="zh-TW" altLang="en-US" dirty="0"/>
              <a:t>就</a:t>
            </a:r>
            <a:r>
              <a:rPr lang="en-US" altLang="zh-TW" dirty="0" smtClean="0"/>
              <a:t>…</a:t>
            </a:r>
            <a:r>
              <a:rPr lang="en-US" altLang="zh-TW" dirty="0"/>
              <a:t>, </a:t>
            </a:r>
            <a:r>
              <a:rPr lang="zh-TW" altLang="en-US" dirty="0"/>
              <a:t>就</a:t>
            </a:r>
            <a:r>
              <a:rPr lang="en-US" altLang="zh-TW" dirty="0"/>
              <a:t>…</a:t>
            </a:r>
            <a:endParaRPr lang="zh-TW" altLang="en-US" dirty="0"/>
          </a:p>
        </p:txBody>
      </p:sp>
    </p:spTree>
    <p:extLst>
      <p:ext uri="{BB962C8B-B14F-4D97-AF65-F5344CB8AC3E}">
        <p14:creationId xmlns:p14="http://schemas.microsoft.com/office/powerpoint/2010/main" val="1760057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132302"/>
          </a:xfrm>
        </p:spPr>
        <p:txBody>
          <a:bodyPr/>
          <a:lstStyle/>
          <a:p>
            <a:r>
              <a:rPr lang="zh-TW" altLang="en-US" dirty="0"/>
              <a:t>優點</a:t>
            </a:r>
            <a:r>
              <a:rPr lang="en-US" altLang="zh-TW" dirty="0"/>
              <a:t>: </a:t>
            </a:r>
            <a:r>
              <a:rPr lang="zh-TW" altLang="en-US" dirty="0"/>
              <a:t>流程大幅簡化，</a:t>
            </a:r>
            <a:r>
              <a:rPr lang="en-US" altLang="zh-TW" dirty="0"/>
              <a:t>MIS </a:t>
            </a:r>
            <a:r>
              <a:rPr lang="zh-TW" altLang="en-US" dirty="0"/>
              <a:t>只管替換新的 </a:t>
            </a:r>
            <a:r>
              <a:rPr lang="en-US" altLang="zh-TW" dirty="0"/>
              <a:t>Images</a:t>
            </a:r>
          </a:p>
          <a:p>
            <a:r>
              <a:rPr lang="zh-TW" altLang="en-US" dirty="0"/>
              <a:t>優點</a:t>
            </a:r>
            <a:r>
              <a:rPr lang="en-US" altLang="zh-TW" dirty="0"/>
              <a:t>: </a:t>
            </a:r>
            <a:r>
              <a:rPr lang="zh-TW" altLang="en-US" dirty="0"/>
              <a:t>流程簡化就容易自動化</a:t>
            </a:r>
          </a:p>
          <a:p>
            <a:r>
              <a:rPr lang="zh-TW" altLang="en-US" dirty="0"/>
              <a:t>優點</a:t>
            </a:r>
            <a:r>
              <a:rPr lang="en-US" altLang="zh-TW" dirty="0"/>
              <a:t>: OS </a:t>
            </a:r>
            <a:r>
              <a:rPr lang="zh-TW" altLang="en-US" dirty="0"/>
              <a:t>可以大幅瘦身</a:t>
            </a:r>
          </a:p>
          <a:p>
            <a:endParaRPr lang="zh-TW" altLang="en-US" dirty="0"/>
          </a:p>
          <a:p>
            <a:r>
              <a:rPr lang="zh-TW" altLang="en-US" dirty="0"/>
              <a:t>缺點</a:t>
            </a:r>
            <a:r>
              <a:rPr lang="en-US" altLang="zh-TW" dirty="0"/>
              <a:t>: </a:t>
            </a:r>
            <a:r>
              <a:rPr lang="zh-TW" altLang="en-US" dirty="0"/>
              <a:t>改一行 </a:t>
            </a:r>
            <a:r>
              <a:rPr lang="en-US" altLang="zh-TW" dirty="0"/>
              <a:t>Code </a:t>
            </a:r>
            <a:r>
              <a:rPr lang="zh-TW" altLang="en-US" dirty="0"/>
              <a:t>就得重建一次 </a:t>
            </a:r>
            <a:r>
              <a:rPr lang="en-US" altLang="zh-TW" dirty="0"/>
              <a:t>image …</a:t>
            </a:r>
            <a:br>
              <a:rPr lang="en-US" altLang="zh-TW" dirty="0"/>
            </a:br>
            <a:r>
              <a:rPr lang="en-US" altLang="zh-TW" dirty="0"/>
              <a:t>(</a:t>
            </a:r>
            <a:r>
              <a:rPr lang="zh-TW" altLang="en-US" dirty="0"/>
              <a:t>除非重建與部署 </a:t>
            </a:r>
            <a:r>
              <a:rPr lang="en-US" altLang="zh-TW" dirty="0"/>
              <a:t>image </a:t>
            </a:r>
            <a:r>
              <a:rPr lang="zh-TW" altLang="en-US" dirty="0"/>
              <a:t>很簡單又很快速</a:t>
            </a:r>
            <a:r>
              <a:rPr lang="en-US" altLang="zh-TW" dirty="0"/>
              <a:t>)</a:t>
            </a:r>
          </a:p>
          <a:p>
            <a:r>
              <a:rPr lang="zh-TW" altLang="en-US" dirty="0"/>
              <a:t>缺點</a:t>
            </a:r>
            <a:r>
              <a:rPr lang="en-US" altLang="zh-TW" dirty="0"/>
              <a:t>: </a:t>
            </a:r>
            <a:r>
              <a:rPr lang="zh-TW" altLang="en-US" dirty="0"/>
              <a:t>替換 </a:t>
            </a:r>
            <a:r>
              <a:rPr lang="en-US" altLang="zh-TW" dirty="0"/>
              <a:t>image </a:t>
            </a:r>
            <a:r>
              <a:rPr lang="zh-TW" altLang="en-US" dirty="0"/>
              <a:t>又慢又麻煩 </a:t>
            </a:r>
            <a:r>
              <a:rPr lang="en-US" altLang="zh-TW" dirty="0"/>
              <a:t>…</a:t>
            </a:r>
            <a:br>
              <a:rPr lang="en-US" altLang="zh-TW" dirty="0"/>
            </a:br>
            <a:r>
              <a:rPr lang="en-US" altLang="zh-TW" dirty="0"/>
              <a:t>(</a:t>
            </a:r>
            <a:r>
              <a:rPr lang="zh-TW" altLang="en-US" dirty="0"/>
              <a:t>除非 </a:t>
            </a:r>
            <a:r>
              <a:rPr lang="en-US" altLang="zh-TW" dirty="0"/>
              <a:t>image </a:t>
            </a:r>
            <a:r>
              <a:rPr lang="zh-TW" altLang="en-US" dirty="0"/>
              <a:t>部署很容易</a:t>
            </a:r>
            <a:r>
              <a:rPr lang="en-US" altLang="zh-TW" dirty="0"/>
              <a:t>, </a:t>
            </a:r>
            <a:r>
              <a:rPr lang="zh-TW" altLang="en-US" dirty="0"/>
              <a:t>又能只更新差異的部分</a:t>
            </a:r>
            <a:r>
              <a:rPr lang="en-US" altLang="zh-TW" dirty="0" smtClean="0"/>
              <a:t>)</a:t>
            </a:r>
            <a:endParaRPr lang="zh-TW" altLang="en-US" dirty="0"/>
          </a:p>
        </p:txBody>
      </p:sp>
      <p:sp>
        <p:nvSpPr>
          <p:cNvPr id="2" name="標題 1"/>
          <p:cNvSpPr>
            <a:spLocks noGrp="1"/>
          </p:cNvSpPr>
          <p:nvPr>
            <p:ph type="title"/>
          </p:nvPr>
        </p:nvSpPr>
        <p:spPr/>
        <p:txBody>
          <a:bodyPr>
            <a:normAutofit/>
          </a:bodyPr>
          <a:lstStyle/>
          <a:p>
            <a:r>
              <a:rPr lang="zh-TW" altLang="en-US" dirty="0" smtClean="0"/>
              <a:t>只</a:t>
            </a:r>
            <a:r>
              <a:rPr lang="zh-TW" altLang="en-US" dirty="0"/>
              <a:t>改一行 </a:t>
            </a:r>
            <a:r>
              <a:rPr lang="en-US" altLang="zh-TW" dirty="0"/>
              <a:t>CODE</a:t>
            </a:r>
            <a:r>
              <a:rPr lang="zh-TW" altLang="en-US" dirty="0"/>
              <a:t>，就把整個容器</a:t>
            </a:r>
            <a:r>
              <a:rPr lang="zh-TW" altLang="en-US" dirty="0" smtClean="0"/>
              <a:t>換掉</a:t>
            </a:r>
            <a:endParaRPr lang="zh-TW" altLang="en-US" dirty="0"/>
          </a:p>
        </p:txBody>
      </p:sp>
    </p:spTree>
    <p:extLst>
      <p:ext uri="{BB962C8B-B14F-4D97-AF65-F5344CB8AC3E}">
        <p14:creationId xmlns:p14="http://schemas.microsoft.com/office/powerpoint/2010/main" val="359304746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8" y="2084186"/>
            <a:ext cx="11005219" cy="1162178"/>
          </a:xfrm>
        </p:spPr>
        <p:txBody>
          <a:bodyPr/>
          <a:lstStyle/>
          <a:p>
            <a:r>
              <a:rPr lang="en-US" altLang="zh-TW" dirty="0" smtClean="0"/>
              <a:t>Q: </a:t>
            </a:r>
            <a:r>
              <a:rPr lang="zh-TW" altLang="en-US" dirty="0" smtClean="0"/>
              <a:t>容器如何做 </a:t>
            </a:r>
            <a:r>
              <a:rPr lang="en-US" altLang="zh-TW" dirty="0" smtClean="0"/>
              <a:t>OS</a:t>
            </a:r>
            <a:r>
              <a:rPr lang="zh-TW" altLang="en-US" dirty="0" smtClean="0"/>
              <a:t> </a:t>
            </a:r>
            <a:r>
              <a:rPr lang="en-US" altLang="zh-TW" dirty="0" smtClean="0"/>
              <a:t>Patch?</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6831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type="body" sz="quarter" idx="10"/>
          </p:nvPr>
        </p:nvSpPr>
        <p:spPr>
          <a:xfrm>
            <a:off x="269239" y="1189177"/>
            <a:ext cx="11653523" cy="4444615"/>
          </a:xfrm>
        </p:spPr>
        <p:txBody>
          <a:bodyPr/>
          <a:lstStyle/>
          <a:p>
            <a:r>
              <a:rPr lang="zh-TW" altLang="en-US" b="1" dirty="0"/>
              <a:t>高內聚 低耦合 </a:t>
            </a:r>
            <a:r>
              <a:rPr lang="en-US" altLang="zh-TW" b="1" dirty="0"/>
              <a:t>–</a:t>
            </a:r>
            <a:r>
              <a:rPr lang="zh-TW" altLang="en-US" b="1" dirty="0"/>
              <a:t> 單一責任原則</a:t>
            </a:r>
            <a:r>
              <a:rPr lang="en-US" altLang="zh-TW" b="1" dirty="0"/>
              <a:t>:</a:t>
            </a:r>
          </a:p>
          <a:p>
            <a:pPr lvl="1"/>
            <a:r>
              <a:rPr lang="en-US" altLang="zh-TW" dirty="0"/>
              <a:t>"</a:t>
            </a:r>
            <a:r>
              <a:rPr lang="zh-TW" altLang="en-US" dirty="0"/>
              <a:t>將那些因為相同理由而改變的東西集合起來</a:t>
            </a:r>
            <a:r>
              <a:rPr lang="zh-TW" altLang="en-US" dirty="0" smtClean="0"/>
              <a:t>，因為</a:t>
            </a:r>
            <a:r>
              <a:rPr lang="zh-TW" altLang="en-US" dirty="0"/>
              <a:t>不同理由而改變的東西</a:t>
            </a:r>
            <a:r>
              <a:rPr lang="zh-TW" altLang="en-US" dirty="0" smtClean="0"/>
              <a:t>分開</a:t>
            </a:r>
            <a:r>
              <a:rPr lang="en-US" altLang="zh-TW" dirty="0" smtClean="0"/>
              <a:t>“</a:t>
            </a:r>
          </a:p>
          <a:p>
            <a:pPr lvl="1"/>
            <a:endParaRPr lang="en-US" altLang="zh-TW" dirty="0"/>
          </a:p>
          <a:p>
            <a:r>
              <a:rPr lang="zh-TW" altLang="en-US" b="1" dirty="0"/>
              <a:t>多小才夠小</a:t>
            </a:r>
            <a:r>
              <a:rPr lang="en-US" altLang="zh-TW" b="1" dirty="0"/>
              <a:t>?</a:t>
            </a:r>
          </a:p>
          <a:p>
            <a:pPr lvl="1"/>
            <a:r>
              <a:rPr lang="en-US" altLang="zh-TW" dirty="0"/>
              <a:t>"</a:t>
            </a:r>
            <a:r>
              <a:rPr lang="zh-TW" altLang="en-US" dirty="0"/>
              <a:t>服務越小，微服務架構的優點就會被放大，然而過多</a:t>
            </a:r>
            <a:r>
              <a:rPr lang="zh-TW" altLang="en-US" dirty="0" smtClean="0"/>
              <a:t>的元件</a:t>
            </a:r>
            <a:r>
              <a:rPr lang="zh-TW" altLang="en-US" dirty="0"/>
              <a:t>也會讓複雜度變</a:t>
            </a:r>
            <a:r>
              <a:rPr lang="zh-TW" altLang="en-US" dirty="0" smtClean="0"/>
              <a:t>高</a:t>
            </a:r>
            <a:r>
              <a:rPr lang="en-US" altLang="zh-TW" dirty="0" smtClean="0"/>
              <a:t>“</a:t>
            </a:r>
          </a:p>
          <a:p>
            <a:pPr lvl="1"/>
            <a:endParaRPr lang="en-US" altLang="zh-TW" dirty="0"/>
          </a:p>
          <a:p>
            <a:r>
              <a:rPr lang="zh-TW" altLang="en-US" b="1" dirty="0"/>
              <a:t>如果沒能解耦合，一切都是徒然</a:t>
            </a:r>
            <a:r>
              <a:rPr lang="en-US" altLang="zh-TW" b="1" dirty="0"/>
              <a:t>:</a:t>
            </a:r>
          </a:p>
          <a:p>
            <a:pPr lvl="1"/>
            <a:r>
              <a:rPr lang="en-US" altLang="zh-TW" dirty="0"/>
              <a:t>"</a:t>
            </a:r>
            <a:r>
              <a:rPr lang="zh-TW" altLang="en-US" dirty="0"/>
              <a:t>你能夠獨立的對服務進行變更，並且獨立的部署他，而不需要改變其他事情嗎</a:t>
            </a:r>
            <a:r>
              <a:rPr lang="en-US" altLang="zh-TW" dirty="0"/>
              <a:t>?"</a:t>
            </a:r>
          </a:p>
          <a:p>
            <a:pPr lvl="1"/>
            <a:r>
              <a:rPr lang="en-US" altLang="zh-TW" dirty="0">
                <a:sym typeface="Wingdings" panose="05000000000000000000" pitchFamily="2" charset="2"/>
              </a:rPr>
              <a:t></a:t>
            </a:r>
            <a:r>
              <a:rPr lang="zh-TW" altLang="en-US" dirty="0">
                <a:sym typeface="Wingdings" panose="05000000000000000000" pitchFamily="2" charset="2"/>
              </a:rPr>
              <a:t> 你必須正確的塑模你的服務，並且將 </a:t>
            </a:r>
            <a:r>
              <a:rPr lang="en-US" altLang="zh-TW" dirty="0">
                <a:sym typeface="Wingdings" panose="05000000000000000000" pitchFamily="2" charset="2"/>
              </a:rPr>
              <a:t>API</a:t>
            </a:r>
            <a:r>
              <a:rPr lang="zh-TW" altLang="en-US" dirty="0">
                <a:sym typeface="Wingdings" panose="05000000000000000000" pitchFamily="2" charset="2"/>
              </a:rPr>
              <a:t> 用對。</a:t>
            </a:r>
            <a:endParaRPr lang="en-US" altLang="zh-TW" dirty="0"/>
          </a:p>
        </p:txBody>
      </p:sp>
      <p:sp>
        <p:nvSpPr>
          <p:cNvPr id="4" name="標題 3"/>
          <p:cNvSpPr>
            <a:spLocks noGrp="1"/>
          </p:cNvSpPr>
          <p:nvPr>
            <p:ph type="title"/>
          </p:nvPr>
        </p:nvSpPr>
        <p:spPr/>
        <p:txBody>
          <a:bodyPr/>
          <a:lstStyle/>
          <a:p>
            <a:r>
              <a:rPr lang="zh-TW" altLang="en-US" dirty="0"/>
              <a:t>小巧、專注</a:t>
            </a:r>
            <a:r>
              <a:rPr lang="zh-TW" altLang="en-US" dirty="0" smtClean="0"/>
              <a:t>；自主</a:t>
            </a:r>
            <a:r>
              <a:rPr lang="zh-TW" altLang="en-US" dirty="0"/>
              <a:t>性；</a:t>
            </a:r>
          </a:p>
        </p:txBody>
      </p:sp>
    </p:spTree>
    <p:extLst>
      <p:ext uri="{BB962C8B-B14F-4D97-AF65-F5344CB8AC3E}">
        <p14:creationId xmlns:p14="http://schemas.microsoft.com/office/powerpoint/2010/main" val="2391967882"/>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容器如何做 </a:t>
            </a:r>
            <a:r>
              <a:rPr lang="en-US" altLang="zh-TW" dirty="0" smtClean="0"/>
              <a:t>"Windows</a:t>
            </a:r>
            <a:r>
              <a:rPr lang="zh-TW" altLang="en-US" dirty="0" smtClean="0"/>
              <a:t> </a:t>
            </a:r>
            <a:r>
              <a:rPr lang="en-US" altLang="zh-TW" dirty="0" smtClean="0"/>
              <a:t>Update"</a:t>
            </a:r>
            <a:r>
              <a:rPr lang="zh-TW" altLang="en-US" dirty="0" smtClean="0"/>
              <a:t> </a:t>
            </a:r>
            <a:r>
              <a:rPr lang="en-US" altLang="zh-TW" dirty="0" smtClean="0"/>
              <a:t>??</a:t>
            </a:r>
            <a:endParaRPr lang="zh-TW" altLang="en-US" dirty="0"/>
          </a:p>
        </p:txBody>
      </p:sp>
      <p:sp>
        <p:nvSpPr>
          <p:cNvPr id="7" name="內容版面配置區 6"/>
          <p:cNvSpPr>
            <a:spLocks noGrp="1"/>
          </p:cNvSpPr>
          <p:nvPr>
            <p:ph idx="1"/>
          </p:nvPr>
        </p:nvSpPr>
        <p:spPr/>
        <p:txBody>
          <a:bodyPr/>
          <a:lstStyle/>
          <a:p>
            <a:endParaRPr lang="zh-TW" altLang="en-US"/>
          </a:p>
        </p:txBody>
      </p:sp>
      <p:sp>
        <p:nvSpPr>
          <p:cNvPr id="4" name="文字方塊 3"/>
          <p:cNvSpPr txBox="1"/>
          <p:nvPr/>
        </p:nvSpPr>
        <p:spPr>
          <a:xfrm>
            <a:off x="201168" y="6528816"/>
            <a:ext cx="7199279" cy="369332"/>
          </a:xfrm>
          <a:prstGeom prst="rect">
            <a:avLst/>
          </a:prstGeom>
          <a:noFill/>
        </p:spPr>
        <p:txBody>
          <a:bodyPr wrap="none" rtlCol="0">
            <a:spAutoFit/>
          </a:bodyPr>
          <a:lstStyle/>
          <a:p>
            <a:r>
              <a:rPr lang="en-US" dirty="0"/>
              <a:t>https://stefanscherer.github.io/keep-your-windows-containers-up-to-date/</a:t>
            </a:r>
          </a:p>
        </p:txBody>
      </p:sp>
      <p:pic>
        <p:nvPicPr>
          <p:cNvPr id="8" name="圖片 7"/>
          <p:cNvPicPr>
            <a:picLocks noChangeAspect="1"/>
          </p:cNvPicPr>
          <p:nvPr/>
        </p:nvPicPr>
        <p:blipFill>
          <a:blip r:embed="rId3"/>
          <a:stretch>
            <a:fillRect/>
          </a:stretch>
        </p:blipFill>
        <p:spPr>
          <a:xfrm>
            <a:off x="2021190" y="1845734"/>
            <a:ext cx="8210580" cy="4271110"/>
          </a:xfrm>
          <a:prstGeom prst="rect">
            <a:avLst/>
          </a:prstGeom>
        </p:spPr>
      </p:pic>
      <p:sp>
        <p:nvSpPr>
          <p:cNvPr id="2" name="圓角矩形 1"/>
          <p:cNvSpPr/>
          <p:nvPr/>
        </p:nvSpPr>
        <p:spPr>
          <a:xfrm>
            <a:off x="2491991" y="3084844"/>
            <a:ext cx="7355394" cy="13766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根本不用做 </a:t>
            </a:r>
            <a:r>
              <a:rPr lang="en-US" altLang="zh-TW" dirty="0" smtClean="0"/>
              <a:t>Windows Update, </a:t>
            </a:r>
            <a:r>
              <a:rPr lang="zh-TW" altLang="en-US" dirty="0" smtClean="0"/>
              <a:t>直接換新的 </a:t>
            </a:r>
            <a:r>
              <a:rPr lang="en-US" altLang="zh-TW" dirty="0" smtClean="0"/>
              <a:t>Base</a:t>
            </a:r>
            <a:r>
              <a:rPr lang="zh-TW" altLang="en-US" dirty="0" smtClean="0"/>
              <a:t> </a:t>
            </a:r>
            <a:r>
              <a:rPr lang="en-US" altLang="zh-TW" dirty="0" smtClean="0"/>
              <a:t>Image</a:t>
            </a:r>
            <a:r>
              <a:rPr lang="zh-TW" altLang="en-US" dirty="0" smtClean="0"/>
              <a:t> 即可</a:t>
            </a:r>
            <a:endParaRPr lang="zh-TW" altLang="en-US" dirty="0"/>
          </a:p>
        </p:txBody>
      </p:sp>
    </p:spTree>
    <p:extLst>
      <p:ext uri="{BB962C8B-B14F-4D97-AF65-F5344CB8AC3E}">
        <p14:creationId xmlns:p14="http://schemas.microsoft.com/office/powerpoint/2010/main" val="401365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如何替你的 </a:t>
            </a:r>
            <a:r>
              <a:rPr lang="en-US" altLang="zh-TW" dirty="0" smtClean="0"/>
              <a:t>APP</a:t>
            </a:r>
            <a:r>
              <a:rPr lang="zh-TW" altLang="en-US" dirty="0" smtClean="0"/>
              <a:t> 更換 </a:t>
            </a:r>
            <a:r>
              <a:rPr lang="en-US" altLang="zh-TW" dirty="0" smtClean="0"/>
              <a:t>OS</a:t>
            </a:r>
            <a:r>
              <a:rPr lang="zh-TW" altLang="en-US" dirty="0" smtClean="0"/>
              <a:t> 版本</a:t>
            </a:r>
            <a:r>
              <a:rPr lang="en-US" altLang="zh-TW" dirty="0" smtClean="0"/>
              <a:t>?</a:t>
            </a:r>
            <a:endParaRPr lang="zh-TW" altLang="en-US" dirty="0"/>
          </a:p>
        </p:txBody>
      </p:sp>
      <p:sp>
        <p:nvSpPr>
          <p:cNvPr id="4" name="圓角矩形 3"/>
          <p:cNvSpPr/>
          <p:nvPr/>
        </p:nvSpPr>
        <p:spPr>
          <a:xfrm>
            <a:off x="1097280"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2158178" y="5584091"/>
            <a:ext cx="649537" cy="369332"/>
          </a:xfrm>
          <a:prstGeom prst="rect">
            <a:avLst/>
          </a:prstGeom>
          <a:noFill/>
        </p:spPr>
        <p:txBody>
          <a:bodyPr wrap="none" rtlCol="0">
            <a:spAutoFit/>
          </a:bodyPr>
          <a:lstStyle/>
          <a:p>
            <a:r>
              <a:rPr lang="en-US" altLang="zh-TW" dirty="0" smtClean="0"/>
              <a:t>V1.0</a:t>
            </a:r>
            <a:endParaRPr lang="zh-TW" altLang="en-US" dirty="0"/>
          </a:p>
        </p:txBody>
      </p:sp>
      <p:sp>
        <p:nvSpPr>
          <p:cNvPr id="6" name="圓角矩形 5"/>
          <p:cNvSpPr/>
          <p:nvPr/>
        </p:nvSpPr>
        <p:spPr>
          <a:xfrm>
            <a:off x="4091689"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文字方塊 6"/>
          <p:cNvSpPr txBox="1"/>
          <p:nvPr/>
        </p:nvSpPr>
        <p:spPr>
          <a:xfrm>
            <a:off x="5152587" y="5584091"/>
            <a:ext cx="649537" cy="369332"/>
          </a:xfrm>
          <a:prstGeom prst="rect">
            <a:avLst/>
          </a:prstGeom>
          <a:noFill/>
        </p:spPr>
        <p:txBody>
          <a:bodyPr wrap="none" rtlCol="0">
            <a:spAutoFit/>
          </a:bodyPr>
          <a:lstStyle/>
          <a:p>
            <a:r>
              <a:rPr lang="en-US" altLang="zh-TW" dirty="0" smtClean="0"/>
              <a:t>V1.1</a:t>
            </a:r>
            <a:endParaRPr lang="zh-TW" altLang="en-US" dirty="0"/>
          </a:p>
        </p:txBody>
      </p:sp>
      <p:sp>
        <p:nvSpPr>
          <p:cNvPr id="8" name="圓角矩形 7"/>
          <p:cNvSpPr/>
          <p:nvPr/>
        </p:nvSpPr>
        <p:spPr>
          <a:xfrm>
            <a:off x="8146996"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 name="文字方塊 8"/>
          <p:cNvSpPr txBox="1"/>
          <p:nvPr/>
        </p:nvSpPr>
        <p:spPr>
          <a:xfrm>
            <a:off x="9207894" y="5584091"/>
            <a:ext cx="649537" cy="369332"/>
          </a:xfrm>
          <a:prstGeom prst="rect">
            <a:avLst/>
          </a:prstGeom>
          <a:noFill/>
        </p:spPr>
        <p:txBody>
          <a:bodyPr wrap="none" rtlCol="0">
            <a:spAutoFit/>
          </a:bodyPr>
          <a:lstStyle/>
          <a:p>
            <a:r>
              <a:rPr lang="en-US" altLang="zh-TW" dirty="0" smtClean="0"/>
              <a:t>V2.0</a:t>
            </a:r>
            <a:endParaRPr lang="zh-TW" altLang="en-US" dirty="0"/>
          </a:p>
        </p:txBody>
      </p:sp>
      <p:sp>
        <p:nvSpPr>
          <p:cNvPr id="10" name="圓角矩形 9"/>
          <p:cNvSpPr/>
          <p:nvPr/>
        </p:nvSpPr>
        <p:spPr>
          <a:xfrm>
            <a:off x="1266092"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10.0.14393.206</a:t>
            </a:r>
            <a:endParaRPr lang="zh-TW" altLang="en-US" dirty="0"/>
          </a:p>
        </p:txBody>
      </p:sp>
      <p:sp>
        <p:nvSpPr>
          <p:cNvPr id="11" name="圓角矩形 10"/>
          <p:cNvSpPr/>
          <p:nvPr/>
        </p:nvSpPr>
        <p:spPr>
          <a:xfrm>
            <a:off x="4261504"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10.0.14393.206</a:t>
            </a:r>
            <a:endParaRPr lang="zh-TW" altLang="en-US" dirty="0"/>
          </a:p>
        </p:txBody>
      </p:sp>
      <p:sp>
        <p:nvSpPr>
          <p:cNvPr id="12" name="圓角矩形 11"/>
          <p:cNvSpPr/>
          <p:nvPr/>
        </p:nvSpPr>
        <p:spPr>
          <a:xfrm>
            <a:off x="8316811"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a:t>
            </a:r>
            <a:r>
              <a:rPr lang="en-US" altLang="zh-TW" b="1" dirty="0" smtClean="0">
                <a:solidFill>
                  <a:srgbClr val="FF0000"/>
                </a:solidFill>
              </a:rPr>
              <a:t>447</a:t>
            </a:r>
            <a:endParaRPr lang="zh-TW" altLang="en-US" b="1" dirty="0">
              <a:solidFill>
                <a:srgbClr val="FF0000"/>
              </a:solidFill>
            </a:endParaRPr>
          </a:p>
        </p:txBody>
      </p:sp>
      <p:sp>
        <p:nvSpPr>
          <p:cNvPr id="13" name="圓角矩形 12"/>
          <p:cNvSpPr/>
          <p:nvPr/>
        </p:nvSpPr>
        <p:spPr>
          <a:xfrm>
            <a:off x="1266092"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1.0</a:t>
            </a:r>
            <a:endParaRPr lang="zh-TW" altLang="en-US" dirty="0"/>
          </a:p>
        </p:txBody>
      </p:sp>
      <p:sp>
        <p:nvSpPr>
          <p:cNvPr id="14" name="圓角矩形 13"/>
          <p:cNvSpPr/>
          <p:nvPr/>
        </p:nvSpPr>
        <p:spPr>
          <a:xfrm>
            <a:off x="4261504"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1.1</a:t>
            </a:r>
            <a:endParaRPr lang="zh-TW" altLang="en-US" dirty="0"/>
          </a:p>
        </p:txBody>
      </p:sp>
      <p:sp>
        <p:nvSpPr>
          <p:cNvPr id="15" name="圓角矩形 14"/>
          <p:cNvSpPr/>
          <p:nvPr/>
        </p:nvSpPr>
        <p:spPr>
          <a:xfrm>
            <a:off x="8316810"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2.0</a:t>
            </a:r>
            <a:endParaRPr lang="zh-TW" altLang="en-US" dirty="0"/>
          </a:p>
        </p:txBody>
      </p:sp>
      <p:sp>
        <p:nvSpPr>
          <p:cNvPr id="16" name="圓角矩形 15"/>
          <p:cNvSpPr/>
          <p:nvPr/>
        </p:nvSpPr>
        <p:spPr>
          <a:xfrm>
            <a:off x="4261503" y="4320791"/>
            <a:ext cx="2431701" cy="1024932"/>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windows server core</a:t>
            </a:r>
          </a:p>
          <a:p>
            <a:pPr algn="ctr"/>
            <a:r>
              <a:rPr lang="en-US" altLang="zh-TW" dirty="0" smtClean="0"/>
              <a:t>10.0.14393.</a:t>
            </a:r>
            <a:r>
              <a:rPr lang="en-US" altLang="zh-TW" b="1" dirty="0" smtClean="0">
                <a:solidFill>
                  <a:srgbClr val="FF0000"/>
                </a:solidFill>
              </a:rPr>
              <a:t>447</a:t>
            </a:r>
            <a:endParaRPr lang="zh-TW" altLang="en-US" b="1" dirty="0">
              <a:solidFill>
                <a:srgbClr val="FF0000"/>
              </a:solidFill>
            </a:endParaRPr>
          </a:p>
        </p:txBody>
      </p:sp>
      <p:sp>
        <p:nvSpPr>
          <p:cNvPr id="17" name="文字方塊 16"/>
          <p:cNvSpPr txBox="1"/>
          <p:nvPr/>
        </p:nvSpPr>
        <p:spPr>
          <a:xfrm>
            <a:off x="5152587" y="5584091"/>
            <a:ext cx="1418978" cy="369332"/>
          </a:xfrm>
          <a:prstGeom prst="rect">
            <a:avLst/>
          </a:prstGeom>
          <a:noFill/>
        </p:spPr>
        <p:txBody>
          <a:bodyPr wrap="none" rtlCol="0">
            <a:spAutoFit/>
          </a:bodyPr>
          <a:lstStyle/>
          <a:p>
            <a:r>
              <a:rPr lang="en-US" altLang="zh-TW" dirty="0" smtClean="0"/>
              <a:t>V1.1</a:t>
            </a:r>
            <a:r>
              <a:rPr lang="en-US" altLang="zh-TW" b="1" dirty="0" smtClean="0">
                <a:solidFill>
                  <a:srgbClr val="FF0000"/>
                </a:solidFill>
              </a:rPr>
              <a:t>-OS447</a:t>
            </a:r>
            <a:endParaRPr lang="zh-TW" altLang="en-US" b="1" dirty="0">
              <a:solidFill>
                <a:srgbClr val="FF0000"/>
              </a:solidFill>
            </a:endParaRPr>
          </a:p>
        </p:txBody>
      </p:sp>
      <p:sp>
        <p:nvSpPr>
          <p:cNvPr id="18" name="圓角矩形圖說文字 17"/>
          <p:cNvSpPr/>
          <p:nvPr/>
        </p:nvSpPr>
        <p:spPr>
          <a:xfrm>
            <a:off x="10047725" y="4976446"/>
            <a:ext cx="2144275" cy="1218082"/>
          </a:xfrm>
          <a:prstGeom prst="wedgeRoundRectCallout">
            <a:avLst>
              <a:gd name="adj1" fmla="val -37993"/>
              <a:gd name="adj2" fmla="val -7278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改變 </a:t>
            </a:r>
            <a:r>
              <a:rPr lang="en-US" altLang="zh-TW" dirty="0" err="1" smtClean="0"/>
              <a:t>dockerfile</a:t>
            </a:r>
            <a:r>
              <a:rPr lang="en-US" altLang="zh-TW" dirty="0" smtClean="0"/>
              <a:t> </a:t>
            </a:r>
            <a:r>
              <a:rPr lang="zh-TW" altLang="en-US" dirty="0" smtClean="0"/>
              <a:t>即可升級 </a:t>
            </a:r>
            <a:r>
              <a:rPr lang="en-US" altLang="zh-TW" dirty="0" smtClean="0"/>
              <a:t>OS</a:t>
            </a:r>
            <a:endParaRPr lang="zh-TW" altLang="en-US" dirty="0"/>
          </a:p>
        </p:txBody>
      </p:sp>
      <p:sp>
        <p:nvSpPr>
          <p:cNvPr id="19" name="圓角矩形圖說文字 18"/>
          <p:cNvSpPr/>
          <p:nvPr/>
        </p:nvSpPr>
        <p:spPr>
          <a:xfrm>
            <a:off x="6283875" y="4976446"/>
            <a:ext cx="2154577" cy="1218082"/>
          </a:xfrm>
          <a:prstGeom prst="wedgeRoundRectCallout">
            <a:avLst>
              <a:gd name="adj1" fmla="val -37993"/>
              <a:gd name="adj2" fmla="val -7278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t>
            </a:r>
            <a:r>
              <a:rPr lang="zh-TW" altLang="en-US" dirty="0" smtClean="0"/>
              <a:t>用 </a:t>
            </a:r>
            <a:r>
              <a:rPr lang="en-US" altLang="zh-TW" dirty="0" smtClean="0"/>
              <a:t>hotfix </a:t>
            </a:r>
            <a:r>
              <a:rPr lang="zh-TW" altLang="en-US" dirty="0" smtClean="0"/>
              <a:t>的流程</a:t>
            </a:r>
            <a:r>
              <a:rPr lang="en-US" altLang="zh-TW" dirty="0" smtClean="0"/>
              <a:t>)</a:t>
            </a:r>
            <a:r>
              <a:rPr lang="zh-TW" altLang="en-US" dirty="0" smtClean="0"/>
              <a:t>改變 </a:t>
            </a:r>
            <a:r>
              <a:rPr lang="en-US" altLang="zh-TW" dirty="0" err="1" smtClean="0"/>
              <a:t>dockerfile</a:t>
            </a:r>
            <a:r>
              <a:rPr lang="en-US" altLang="zh-TW" dirty="0" smtClean="0"/>
              <a:t>,</a:t>
            </a:r>
            <a:r>
              <a:rPr lang="zh-TW" altLang="en-US" dirty="0" smtClean="0"/>
              <a:t> 即可升級 </a:t>
            </a:r>
            <a:r>
              <a:rPr lang="en-US" altLang="zh-TW" dirty="0" smtClean="0"/>
              <a:t>OS</a:t>
            </a:r>
            <a:endParaRPr lang="zh-TW" altLang="en-US" dirty="0"/>
          </a:p>
        </p:txBody>
      </p:sp>
    </p:spTree>
    <p:extLst>
      <p:ext uri="{BB962C8B-B14F-4D97-AF65-F5344CB8AC3E}">
        <p14:creationId xmlns:p14="http://schemas.microsoft.com/office/powerpoint/2010/main" val="207572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a:t>
            </a:r>
            <a:r>
              <a:rPr lang="zh-TW" altLang="en-US" dirty="0" smtClean="0"/>
              <a:t>跨版本的單元測試</a:t>
            </a:r>
            <a:endParaRPr lang="zh-TW" altLang="en-US" dirty="0"/>
          </a:p>
        </p:txBody>
      </p:sp>
    </p:spTree>
    <p:extLst>
      <p:ext uri="{BB962C8B-B14F-4D97-AF65-F5344CB8AC3E}">
        <p14:creationId xmlns:p14="http://schemas.microsoft.com/office/powerpoint/2010/main" val="295933708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文字方塊 3"/>
          <p:cNvSpPr txBox="1"/>
          <p:nvPr/>
        </p:nvSpPr>
        <p:spPr>
          <a:xfrm>
            <a:off x="93785" y="6463323"/>
            <a:ext cx="8856912" cy="369332"/>
          </a:xfrm>
          <a:prstGeom prst="rect">
            <a:avLst/>
          </a:prstGeom>
          <a:noFill/>
        </p:spPr>
        <p:txBody>
          <a:bodyPr wrap="none" rtlCol="0">
            <a:spAutoFit/>
          </a:bodyPr>
          <a:lstStyle/>
          <a:p>
            <a:r>
              <a:rPr lang="en-US" altLang="zh-TW" dirty="0">
                <a:solidFill>
                  <a:schemeClr val="bg1"/>
                </a:solidFill>
              </a:rPr>
              <a:t>https://blog.chmouel.com/2014/11/10/use-cases-for-docker-driven-development/</a:t>
            </a:r>
            <a:endParaRPr lang="zh-TW" altLang="en-US" dirty="0">
              <a:solidFill>
                <a:schemeClr val="bg1"/>
              </a:solidFill>
            </a:endParaRPr>
          </a:p>
        </p:txBody>
      </p:sp>
      <p:grpSp>
        <p:nvGrpSpPr>
          <p:cNvPr id="7" name="群組 6"/>
          <p:cNvGrpSpPr/>
          <p:nvPr/>
        </p:nvGrpSpPr>
        <p:grpSpPr>
          <a:xfrm>
            <a:off x="1097280" y="743803"/>
            <a:ext cx="10286071" cy="31542258"/>
            <a:chOff x="1060646" y="-12480647"/>
            <a:chExt cx="10286071" cy="31542258"/>
          </a:xfrm>
        </p:grpSpPr>
        <p:pic>
          <p:nvPicPr>
            <p:cNvPr id="5" name="圖片 4"/>
            <p:cNvPicPr>
              <a:picLocks noChangeAspect="1"/>
            </p:cNvPicPr>
            <p:nvPr/>
          </p:nvPicPr>
          <p:blipFill>
            <a:blip r:embed="rId3"/>
            <a:stretch>
              <a:fillRect/>
            </a:stretch>
          </p:blipFill>
          <p:spPr>
            <a:xfrm>
              <a:off x="1060646" y="-12480647"/>
              <a:ext cx="10001250" cy="16002000"/>
            </a:xfrm>
            <a:prstGeom prst="rect">
              <a:avLst/>
            </a:prstGeom>
          </p:spPr>
        </p:pic>
        <p:pic>
          <p:nvPicPr>
            <p:cNvPr id="6" name="圖片 5"/>
            <p:cNvPicPr>
              <a:picLocks noChangeAspect="1"/>
            </p:cNvPicPr>
            <p:nvPr/>
          </p:nvPicPr>
          <p:blipFill rotWithShape="1">
            <a:blip r:embed="rId4"/>
            <a:srcRect t="4030" b="-1"/>
            <a:stretch/>
          </p:blipFill>
          <p:spPr>
            <a:xfrm>
              <a:off x="1345467" y="3704493"/>
              <a:ext cx="10001250" cy="15357118"/>
            </a:xfrm>
            <a:prstGeom prst="rect">
              <a:avLst/>
            </a:prstGeom>
          </p:spPr>
        </p:pic>
      </p:grpSp>
    </p:spTree>
    <p:extLst>
      <p:ext uri="{BB962C8B-B14F-4D97-AF65-F5344CB8AC3E}">
        <p14:creationId xmlns:p14="http://schemas.microsoft.com/office/powerpoint/2010/main" val="162012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85185E-6 L 1.04167E-6 -1.11643 " pathEditMode="relative" rAng="0" ptsTypes="AA">
                                      <p:cBhvr>
                                        <p:cTn id="6" dur="2000" fill="hold"/>
                                        <p:tgtEl>
                                          <p:spTgt spid="7"/>
                                        </p:tgtEl>
                                        <p:attrNameLst>
                                          <p:attrName>ppt_x</p:attrName>
                                          <p:attrName>ppt_y</p:attrName>
                                        </p:attrNameLst>
                                      </p:cBhvr>
                                      <p:rCtr x="0" y="-5583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1.11643 L 1.04167E-6 -2.67477 " pathEditMode="relative" rAng="0" ptsTypes="AA">
                                      <p:cBhvr>
                                        <p:cTn id="10" dur="2000" fill="hold"/>
                                        <p:tgtEl>
                                          <p:spTgt spid="7"/>
                                        </p:tgtEl>
                                        <p:attrNameLst>
                                          <p:attrName>ppt_x</p:attrName>
                                          <p:attrName>ppt_y</p:attrName>
                                        </p:attrNameLst>
                                      </p:cBhvr>
                                      <p:rCtr x="0" y="-77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2244132" y="201758"/>
            <a:ext cx="7583156" cy="6092744"/>
          </a:xfrm>
          <a:prstGeom prst="rect">
            <a:avLst/>
          </a:prstGeom>
        </p:spPr>
      </p:pic>
      <p:sp>
        <p:nvSpPr>
          <p:cNvPr id="5" name="文字方塊 4"/>
          <p:cNvSpPr txBox="1"/>
          <p:nvPr/>
        </p:nvSpPr>
        <p:spPr>
          <a:xfrm>
            <a:off x="70338" y="6451044"/>
            <a:ext cx="6800260" cy="369332"/>
          </a:xfrm>
          <a:prstGeom prst="rect">
            <a:avLst/>
          </a:prstGeom>
          <a:noFill/>
        </p:spPr>
        <p:txBody>
          <a:bodyPr wrap="none" rtlCol="0">
            <a:spAutoFit/>
          </a:bodyPr>
          <a:lstStyle/>
          <a:p>
            <a:r>
              <a:rPr lang="en-US" altLang="zh-TW" dirty="0">
                <a:solidFill>
                  <a:schemeClr val="bg1"/>
                </a:solidFill>
              </a:rPr>
              <a:t>http://columns.chicken-house.net/2016/10/31/microservice5/</a:t>
            </a:r>
            <a:endParaRPr lang="zh-TW" altLang="en-US" dirty="0">
              <a:solidFill>
                <a:schemeClr val="bg1"/>
              </a:solidFill>
            </a:endParaRPr>
          </a:p>
        </p:txBody>
      </p:sp>
    </p:spTree>
    <p:extLst>
      <p:ext uri="{BB962C8B-B14F-4D97-AF65-F5344CB8AC3E}">
        <p14:creationId xmlns:p14="http://schemas.microsoft.com/office/powerpoint/2010/main" val="16030201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Unit Test Web API </a:t>
            </a:r>
            <a:r>
              <a:rPr lang="zh-TW" altLang="en-US" dirty="0" smtClean="0"/>
              <a:t>的困擾</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681643" y="1845734"/>
            <a:ext cx="10737264" cy="4023360"/>
          </a:xfrm>
          <a:prstGeom prst="rect">
            <a:avLst/>
          </a:prstGeom>
        </p:spPr>
      </p:pic>
      <p:sp>
        <p:nvSpPr>
          <p:cNvPr id="5" name="雲朵形圖說文字 4"/>
          <p:cNvSpPr/>
          <p:nvPr/>
        </p:nvSpPr>
        <p:spPr>
          <a:xfrm>
            <a:off x="4449451" y="544035"/>
            <a:ext cx="9634194" cy="4470481"/>
          </a:xfrm>
          <a:prstGeom prst="cloudCallout">
            <a:avLst>
              <a:gd name="adj1" fmla="val 14095"/>
              <a:gd name="adj2" fmla="val 51079"/>
            </a:avLst>
          </a:prstGeom>
        </p:spPr>
        <p:style>
          <a:lnRef idx="2">
            <a:schemeClr val="dk1"/>
          </a:lnRef>
          <a:fillRef idx="1">
            <a:schemeClr val="lt1"/>
          </a:fillRef>
          <a:effectRef idx="0">
            <a:schemeClr val="dk1"/>
          </a:effectRef>
          <a:fontRef idx="minor">
            <a:schemeClr val="dk1"/>
          </a:fontRef>
        </p:style>
        <p:txBody>
          <a:bodyPr rtlCol="0" anchor="ctr"/>
          <a:lstStyle/>
          <a:p>
            <a:r>
              <a:rPr lang="zh-TW" altLang="en-US" sz="3200" dirty="0" smtClean="0"/>
              <a:t>該怎麼測試 </a:t>
            </a:r>
            <a:r>
              <a:rPr lang="en-US" altLang="zh-TW" sz="3200" dirty="0" smtClean="0"/>
              <a:t>Load Balance </a:t>
            </a:r>
            <a:r>
              <a:rPr lang="zh-TW" altLang="en-US" sz="3200" dirty="0" smtClean="0"/>
              <a:t>的組態</a:t>
            </a:r>
            <a:r>
              <a:rPr lang="en-US" altLang="zh-TW" sz="3200" dirty="0" smtClean="0"/>
              <a:t>?</a:t>
            </a:r>
          </a:p>
          <a:p>
            <a:r>
              <a:rPr lang="zh-TW" altLang="en-US" sz="3200" dirty="0" smtClean="0"/>
              <a:t>該如何測試不同版本 </a:t>
            </a:r>
            <a:r>
              <a:rPr lang="en-US" altLang="zh-TW" sz="3200" dirty="0" smtClean="0"/>
              <a:t>API</a:t>
            </a:r>
            <a:r>
              <a:rPr lang="zh-TW" altLang="en-US" sz="3200" dirty="0" smtClean="0"/>
              <a:t> </a:t>
            </a:r>
            <a:r>
              <a:rPr lang="en-US" altLang="zh-TW" sz="3200" dirty="0" smtClean="0"/>
              <a:t>/ SDK </a:t>
            </a:r>
            <a:r>
              <a:rPr lang="zh-TW" altLang="en-US" sz="3200" dirty="0" smtClean="0"/>
              <a:t>的相容性</a:t>
            </a:r>
            <a:r>
              <a:rPr lang="en-US" altLang="zh-TW" sz="3200" dirty="0"/>
              <a:t>?</a:t>
            </a:r>
            <a:endParaRPr lang="en-US" altLang="zh-TW" sz="3200" dirty="0" smtClean="0"/>
          </a:p>
        </p:txBody>
      </p:sp>
    </p:spTree>
    <p:extLst>
      <p:ext uri="{BB962C8B-B14F-4D97-AF65-F5344CB8AC3E}">
        <p14:creationId xmlns:p14="http://schemas.microsoft.com/office/powerpoint/2010/main" val="300296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p:cNvSpPr>
            <a:spLocks noGrp="1"/>
          </p:cNvSpPr>
          <p:nvPr>
            <p:ph type="body" sz="quarter" idx="10"/>
          </p:nvPr>
        </p:nvSpPr>
        <p:spPr>
          <a:xfrm>
            <a:off x="269239" y="1189177"/>
            <a:ext cx="11653523" cy="5218801"/>
          </a:xfrm>
        </p:spPr>
        <p:txBody>
          <a:bodyPr/>
          <a:lstStyle/>
          <a:p>
            <a:endParaRPr lang="en-US" altLang="zh-TW" sz="4000" dirty="0"/>
          </a:p>
          <a:p>
            <a:r>
              <a:rPr lang="zh-TW" altLang="en-US" sz="4000" dirty="0"/>
              <a:t>問題</a:t>
            </a:r>
            <a:r>
              <a:rPr lang="en-US" altLang="zh-TW" sz="4000" dirty="0"/>
              <a:t>:</a:t>
            </a:r>
            <a:r>
              <a:rPr lang="zh-TW" altLang="en-US" sz="4000" dirty="0"/>
              <a:t> 如果 </a:t>
            </a:r>
            <a:r>
              <a:rPr lang="en-US" altLang="zh-TW" sz="4000" dirty="0"/>
              <a:t>API</a:t>
            </a:r>
            <a:r>
              <a:rPr lang="zh-TW" altLang="en-US" sz="4000" dirty="0"/>
              <a:t> 推出新版，測試程式也會改版。</a:t>
            </a:r>
            <a:endParaRPr lang="en-US" altLang="zh-TW" sz="4000" dirty="0"/>
          </a:p>
          <a:p>
            <a:r>
              <a:rPr lang="zh-TW" altLang="en-US" sz="4000" dirty="0"/>
              <a:t>該如何透過單元測試，確保新的 </a:t>
            </a:r>
            <a:r>
              <a:rPr lang="en-US" altLang="zh-TW" sz="4000" dirty="0"/>
              <a:t>API</a:t>
            </a:r>
            <a:r>
              <a:rPr lang="zh-TW" altLang="en-US" sz="4000" dirty="0"/>
              <a:t> 能跟舊的 </a:t>
            </a:r>
            <a:r>
              <a:rPr lang="en-US" altLang="zh-TW" sz="4000" dirty="0"/>
              <a:t>SDK</a:t>
            </a:r>
            <a:r>
              <a:rPr lang="zh-TW" altLang="en-US" sz="4000" dirty="0"/>
              <a:t> 相容</a:t>
            </a:r>
            <a:r>
              <a:rPr lang="en-US" altLang="zh-TW" sz="4000" dirty="0"/>
              <a:t>?</a:t>
            </a:r>
          </a:p>
          <a:p>
            <a:endParaRPr lang="en-US" altLang="zh-TW" sz="4000" dirty="0"/>
          </a:p>
          <a:p>
            <a:r>
              <a:rPr lang="zh-TW" altLang="en-US" sz="4000" dirty="0"/>
              <a:t>解法</a:t>
            </a:r>
            <a:r>
              <a:rPr lang="en-US" altLang="zh-TW" sz="4000" dirty="0"/>
              <a:t>:</a:t>
            </a:r>
            <a:r>
              <a:rPr lang="zh-TW" altLang="en-US" sz="4000" dirty="0"/>
              <a:t> 跨版本進行測試。</a:t>
            </a:r>
            <a:r>
              <a:rPr lang="en-US" altLang="zh-TW" sz="4000" dirty="0"/>
              <a:t/>
            </a:r>
            <a:br>
              <a:rPr lang="en-US" altLang="zh-TW" sz="4000" dirty="0"/>
            </a:br>
            <a:r>
              <a:rPr lang="zh-TW" altLang="en-US" sz="4000" dirty="0"/>
              <a:t>拿</a:t>
            </a:r>
            <a:r>
              <a:rPr lang="zh-TW" altLang="en-US" sz="4000" b="1" dirty="0">
                <a:solidFill>
                  <a:srgbClr val="FF0000"/>
                </a:solidFill>
              </a:rPr>
              <a:t>舊版</a:t>
            </a:r>
            <a:r>
              <a:rPr lang="zh-TW" altLang="en-US" sz="4000" dirty="0"/>
              <a:t>的單元測試，驗證</a:t>
            </a:r>
            <a:r>
              <a:rPr lang="zh-TW" altLang="en-US" sz="4000" b="1" dirty="0">
                <a:solidFill>
                  <a:srgbClr val="FF0000"/>
                </a:solidFill>
              </a:rPr>
              <a:t>新版</a:t>
            </a:r>
            <a:r>
              <a:rPr lang="zh-TW" altLang="en-US" sz="4000" dirty="0"/>
              <a:t>的 </a:t>
            </a:r>
            <a:r>
              <a:rPr lang="en-US" altLang="zh-TW" sz="4000" dirty="0"/>
              <a:t>API</a:t>
            </a:r>
            <a:r>
              <a:rPr lang="zh-TW" altLang="en-US" sz="4000" dirty="0"/>
              <a:t> </a:t>
            </a:r>
            <a:r>
              <a:rPr lang="en-US" altLang="zh-TW" sz="4000" dirty="0"/>
              <a:t>..</a:t>
            </a:r>
            <a:endParaRPr lang="zh-TW" altLang="en-US" sz="4000" dirty="0"/>
          </a:p>
          <a:p>
            <a:endParaRPr lang="zh-TW" altLang="en-US" dirty="0"/>
          </a:p>
        </p:txBody>
      </p:sp>
      <p:sp>
        <p:nvSpPr>
          <p:cNvPr id="2" name="標題 1"/>
          <p:cNvSpPr>
            <a:spLocks noGrp="1"/>
          </p:cNvSpPr>
          <p:nvPr>
            <p:ph type="title"/>
          </p:nvPr>
        </p:nvSpPr>
        <p:spPr/>
        <p:txBody>
          <a:bodyPr/>
          <a:lstStyle/>
          <a:p>
            <a:r>
              <a:rPr lang="zh-TW" altLang="en-US" dirty="0" smtClean="0"/>
              <a:t>單元測試 </a:t>
            </a:r>
            <a:r>
              <a:rPr lang="en-US" altLang="zh-TW" dirty="0" smtClean="0"/>
              <a:t>–</a:t>
            </a:r>
            <a:r>
              <a:rPr lang="zh-TW" altLang="en-US" dirty="0" smtClean="0"/>
              <a:t> 確保跨版本相容性的做法</a:t>
            </a:r>
            <a:endParaRPr lang="zh-TW" altLang="en-US" dirty="0"/>
          </a:p>
        </p:txBody>
      </p:sp>
      <p:pic>
        <p:nvPicPr>
          <p:cNvPr id="4" name="Picture 2" descr="「清朝的劍斬明朝的官」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630936"/>
            <a:ext cx="10058400" cy="553212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圖說文字 5"/>
          <p:cNvSpPr/>
          <p:nvPr/>
        </p:nvSpPr>
        <p:spPr bwMode="auto">
          <a:xfrm>
            <a:off x="5213023" y="4581427"/>
            <a:ext cx="1725105" cy="575035"/>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SDK</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圓角矩形圖說文字 6"/>
          <p:cNvSpPr/>
          <p:nvPr/>
        </p:nvSpPr>
        <p:spPr bwMode="auto">
          <a:xfrm>
            <a:off x="7579151" y="4581427"/>
            <a:ext cx="1725105" cy="575035"/>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API</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68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跨越版本的單元測</a:t>
            </a:r>
            <a:r>
              <a:rPr lang="zh-TW" altLang="en-US" dirty="0"/>
              <a:t>試</a:t>
            </a:r>
          </a:p>
        </p:txBody>
      </p:sp>
      <p:sp>
        <p:nvSpPr>
          <p:cNvPr id="4" name="矩形 3"/>
          <p:cNvSpPr/>
          <p:nvPr/>
        </p:nvSpPr>
        <p:spPr>
          <a:xfrm>
            <a:off x="542925" y="5087977"/>
            <a:ext cx="11049000" cy="25173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282361" y="5279627"/>
            <a:ext cx="836832" cy="369332"/>
          </a:xfrm>
          <a:prstGeom prst="rect">
            <a:avLst/>
          </a:prstGeom>
          <a:noFill/>
        </p:spPr>
        <p:txBody>
          <a:bodyPr wrap="none" rtlCol="0">
            <a:spAutoFit/>
          </a:bodyPr>
          <a:lstStyle/>
          <a:p>
            <a:r>
              <a:rPr lang="en-US" altLang="zh-TW" dirty="0" smtClean="0"/>
              <a:t>master</a:t>
            </a:r>
            <a:endParaRPr lang="zh-TW" altLang="en-US" dirty="0"/>
          </a:p>
        </p:txBody>
      </p:sp>
      <p:sp>
        <p:nvSpPr>
          <p:cNvPr id="6" name="文字方塊 5"/>
          <p:cNvSpPr txBox="1"/>
          <p:nvPr/>
        </p:nvSpPr>
        <p:spPr>
          <a:xfrm>
            <a:off x="5179800" y="5279627"/>
            <a:ext cx="1063112" cy="369332"/>
          </a:xfrm>
          <a:prstGeom prst="rect">
            <a:avLst/>
          </a:prstGeom>
          <a:noFill/>
        </p:spPr>
        <p:txBody>
          <a:bodyPr wrap="none" rtlCol="0">
            <a:spAutoFit/>
          </a:bodyPr>
          <a:lstStyle/>
          <a:p>
            <a:r>
              <a:rPr lang="en-US" altLang="zh-TW" dirty="0" smtClean="0"/>
              <a:t>V2.1.2.0</a:t>
            </a:r>
            <a:endParaRPr lang="zh-TW" altLang="en-US" dirty="0"/>
          </a:p>
        </p:txBody>
      </p:sp>
      <p:sp>
        <p:nvSpPr>
          <p:cNvPr id="7" name="文字方塊 6"/>
          <p:cNvSpPr txBox="1"/>
          <p:nvPr/>
        </p:nvSpPr>
        <p:spPr>
          <a:xfrm>
            <a:off x="7816047" y="5279627"/>
            <a:ext cx="1063112" cy="369332"/>
          </a:xfrm>
          <a:prstGeom prst="rect">
            <a:avLst/>
          </a:prstGeom>
          <a:noFill/>
        </p:spPr>
        <p:txBody>
          <a:bodyPr wrap="none" rtlCol="0">
            <a:spAutoFit/>
          </a:bodyPr>
          <a:lstStyle/>
          <a:p>
            <a:r>
              <a:rPr lang="en-US" altLang="zh-TW" dirty="0" smtClean="0"/>
              <a:t>V3.0.0.0</a:t>
            </a:r>
            <a:endParaRPr lang="zh-TW" altLang="en-US" dirty="0"/>
          </a:p>
        </p:txBody>
      </p:sp>
      <p:sp>
        <p:nvSpPr>
          <p:cNvPr id="8" name="文字方塊 7"/>
          <p:cNvSpPr txBox="1"/>
          <p:nvPr/>
        </p:nvSpPr>
        <p:spPr>
          <a:xfrm>
            <a:off x="9441278" y="5279627"/>
            <a:ext cx="856325" cy="369332"/>
          </a:xfrm>
          <a:prstGeom prst="rect">
            <a:avLst/>
          </a:prstGeom>
          <a:noFill/>
        </p:spPr>
        <p:txBody>
          <a:bodyPr wrap="none" rtlCol="0">
            <a:spAutoFit/>
          </a:bodyPr>
          <a:lstStyle/>
          <a:p>
            <a:r>
              <a:rPr lang="en-US" altLang="zh-TW" dirty="0" smtClean="0"/>
              <a:t>V3.1.0</a:t>
            </a:r>
            <a:endParaRPr lang="zh-TW" altLang="en-US" dirty="0"/>
          </a:p>
        </p:txBody>
      </p:sp>
      <p:sp>
        <p:nvSpPr>
          <p:cNvPr id="10" name="橢圓 9"/>
          <p:cNvSpPr/>
          <p:nvPr/>
        </p:nvSpPr>
        <p:spPr>
          <a:xfrm>
            <a:off x="5302496"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1" name="橢圓 10"/>
          <p:cNvSpPr/>
          <p:nvPr/>
        </p:nvSpPr>
        <p:spPr>
          <a:xfrm>
            <a:off x="7902821"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2" name="橢圓 11"/>
          <p:cNvSpPr/>
          <p:nvPr/>
        </p:nvSpPr>
        <p:spPr>
          <a:xfrm>
            <a:off x="9636371"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3" name="圓角矩形 2"/>
          <p:cNvSpPr/>
          <p:nvPr/>
        </p:nvSpPr>
        <p:spPr>
          <a:xfrm>
            <a:off x="5034224"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5" name="圓角矩形 14"/>
          <p:cNvSpPr/>
          <p:nvPr/>
        </p:nvSpPr>
        <p:spPr>
          <a:xfrm>
            <a:off x="5034224"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sp>
        <p:nvSpPr>
          <p:cNvPr id="16" name="圓角矩形 15"/>
          <p:cNvSpPr/>
          <p:nvPr/>
        </p:nvSpPr>
        <p:spPr>
          <a:xfrm>
            <a:off x="7536264"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7" name="圓角矩形 16"/>
          <p:cNvSpPr/>
          <p:nvPr/>
        </p:nvSpPr>
        <p:spPr>
          <a:xfrm>
            <a:off x="7536264"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sp>
        <p:nvSpPr>
          <p:cNvPr id="18" name="圓角矩形 17"/>
          <p:cNvSpPr/>
          <p:nvPr/>
        </p:nvSpPr>
        <p:spPr>
          <a:xfrm>
            <a:off x="9294725"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9" name="圓角矩形 18"/>
          <p:cNvSpPr/>
          <p:nvPr/>
        </p:nvSpPr>
        <p:spPr>
          <a:xfrm>
            <a:off x="9294725"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cxnSp>
        <p:nvCxnSpPr>
          <p:cNvPr id="39" name="直線單箭頭接點 38"/>
          <p:cNvCxnSpPr>
            <a:stCxn id="15" idx="0"/>
            <a:endCxn id="3" idx="2"/>
          </p:cNvCxnSpPr>
          <p:nvPr/>
        </p:nvCxnSpPr>
        <p:spPr>
          <a:xfrm flipV="1">
            <a:off x="5612005" y="2743200"/>
            <a:ext cx="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5" idx="0"/>
            <a:endCxn id="16" idx="2"/>
          </p:cNvCxnSpPr>
          <p:nvPr/>
        </p:nvCxnSpPr>
        <p:spPr>
          <a:xfrm flipV="1">
            <a:off x="5612005" y="2743200"/>
            <a:ext cx="250204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7" idx="0"/>
            <a:endCxn id="16" idx="2"/>
          </p:cNvCxnSpPr>
          <p:nvPr/>
        </p:nvCxnSpPr>
        <p:spPr>
          <a:xfrm flipV="1">
            <a:off x="8114045" y="2743200"/>
            <a:ext cx="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15" idx="0"/>
            <a:endCxn id="18" idx="2"/>
          </p:cNvCxnSpPr>
          <p:nvPr/>
        </p:nvCxnSpPr>
        <p:spPr>
          <a:xfrm flipV="1">
            <a:off x="5612005" y="2743200"/>
            <a:ext cx="4260501"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7" idx="0"/>
            <a:endCxn id="18" idx="2"/>
          </p:cNvCxnSpPr>
          <p:nvPr/>
        </p:nvCxnSpPr>
        <p:spPr>
          <a:xfrm flipV="1">
            <a:off x="8114045" y="2743200"/>
            <a:ext cx="1758461"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9" idx="0"/>
            <a:endCxn id="18" idx="2"/>
          </p:cNvCxnSpPr>
          <p:nvPr/>
        </p:nvCxnSpPr>
        <p:spPr>
          <a:xfrm flipV="1">
            <a:off x="9872506" y="2743200"/>
            <a:ext cx="0" cy="60540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圓角矩形 62"/>
          <p:cNvSpPr/>
          <p:nvPr/>
        </p:nvSpPr>
        <p:spPr>
          <a:xfrm>
            <a:off x="5034224"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4" name="圓角矩形 63"/>
          <p:cNvSpPr/>
          <p:nvPr/>
        </p:nvSpPr>
        <p:spPr>
          <a:xfrm>
            <a:off x="7536263"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5" name="圓角矩形 64"/>
          <p:cNvSpPr/>
          <p:nvPr/>
        </p:nvSpPr>
        <p:spPr>
          <a:xfrm>
            <a:off x="9326755"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2" name="圓角矩形圖說文字 61"/>
          <p:cNvSpPr/>
          <p:nvPr/>
        </p:nvSpPr>
        <p:spPr>
          <a:xfrm>
            <a:off x="1547446" y="1939332"/>
            <a:ext cx="3054699" cy="874206"/>
          </a:xfrm>
          <a:prstGeom prst="wedgeRoundRectCallout">
            <a:avLst>
              <a:gd name="adj1" fmla="val 59936"/>
              <a:gd name="adj2" fmla="val -1336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 </a:t>
            </a:r>
            <a:r>
              <a:rPr lang="zh-TW" altLang="en-US" dirty="0" smtClean="0"/>
              <a:t>可以容器化</a:t>
            </a:r>
            <a:endParaRPr lang="zh-TW" altLang="en-US" dirty="0"/>
          </a:p>
        </p:txBody>
      </p:sp>
      <p:sp>
        <p:nvSpPr>
          <p:cNvPr id="68" name="圓角矩形圖說文字 67"/>
          <p:cNvSpPr/>
          <p:nvPr/>
        </p:nvSpPr>
        <p:spPr>
          <a:xfrm>
            <a:off x="1547446" y="3344086"/>
            <a:ext cx="3054699" cy="874206"/>
          </a:xfrm>
          <a:prstGeom prst="wedgeRoundRectCallout">
            <a:avLst>
              <a:gd name="adj1" fmla="val 59936"/>
              <a:gd name="adj2" fmla="val -1336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測試程式也可以</a:t>
            </a:r>
            <a:r>
              <a:rPr lang="en-US" altLang="zh-TW" dirty="0" smtClean="0"/>
              <a:t>!</a:t>
            </a:r>
            <a:endParaRPr lang="zh-TW" altLang="en-US" dirty="0"/>
          </a:p>
        </p:txBody>
      </p:sp>
    </p:spTree>
    <p:extLst>
      <p:ext uri="{BB962C8B-B14F-4D97-AF65-F5344CB8AC3E}">
        <p14:creationId xmlns:p14="http://schemas.microsoft.com/office/powerpoint/2010/main" val="171435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1"/>
                                        </p:tgtEl>
                                      </p:cBhvr>
                                    </p:animEffect>
                                    <p:set>
                                      <p:cBhvr>
                                        <p:cTn id="25" dur="1" fill="hold">
                                          <p:stCondLst>
                                            <p:cond delay="499"/>
                                          </p:stCondLst>
                                        </p:cTn>
                                        <p:tgtEl>
                                          <p:spTgt spid="4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3"/>
                                        </p:tgtEl>
                                      </p:cBhvr>
                                    </p:animEffect>
                                    <p:set>
                                      <p:cBhvr>
                                        <p:cTn id="28" dur="1" fill="hold">
                                          <p:stCondLst>
                                            <p:cond delay="499"/>
                                          </p:stCondLst>
                                        </p:cTn>
                                        <p:tgtEl>
                                          <p:spTgt spid="4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5"/>
                                        </p:tgtEl>
                                      </p:cBhvr>
                                    </p:animEffect>
                                    <p:set>
                                      <p:cBhvr>
                                        <p:cTn id="44" dur="1" fill="hold">
                                          <p:stCondLst>
                                            <p:cond delay="499"/>
                                          </p:stCondLst>
                                        </p:cTn>
                                        <p:tgtEl>
                                          <p:spTgt spid="4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7"/>
                                        </p:tgtEl>
                                      </p:cBhvr>
                                    </p:animEffect>
                                    <p:set>
                                      <p:cBhvr>
                                        <p:cTn id="47" dur="1" fill="hold">
                                          <p:stCondLst>
                                            <p:cond delay="499"/>
                                          </p:stCondLst>
                                        </p:cTn>
                                        <p:tgtEl>
                                          <p:spTgt spid="4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9"/>
                                        </p:tgtEl>
                                      </p:cBhvr>
                                    </p:animEffect>
                                    <p:set>
                                      <p:cBhvr>
                                        <p:cTn id="50" dur="1" fill="hold">
                                          <p:stCondLst>
                                            <p:cond delay="499"/>
                                          </p:stCondLst>
                                        </p:cTn>
                                        <p:tgtEl>
                                          <p:spTgt spid="4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References</a:t>
            </a:r>
            <a:endParaRPr lang="zh-TW" altLang="en-US" dirty="0"/>
          </a:p>
        </p:txBody>
      </p:sp>
      <p:sp>
        <p:nvSpPr>
          <p:cNvPr id="3" name="內容版面配置區 2"/>
          <p:cNvSpPr>
            <a:spLocks noGrp="1"/>
          </p:cNvSpPr>
          <p:nvPr>
            <p:ph type="body" sz="quarter" idx="12"/>
          </p:nvPr>
        </p:nvSpPr>
        <p:spPr>
          <a:prstGeom prst="rect">
            <a:avLst/>
          </a:prstGeom>
        </p:spPr>
        <p:txBody>
          <a:bodyPr>
            <a:normAutofit/>
          </a:bodyPr>
          <a:lstStyle/>
          <a:p>
            <a:r>
              <a:rPr lang="zh-TW" altLang="en-US" sz="2800" dirty="0" smtClean="0"/>
              <a:t>其</a:t>
            </a:r>
            <a:r>
              <a:rPr lang="zh-TW" altLang="en-US" sz="2800" dirty="0"/>
              <a:t>他</a:t>
            </a:r>
            <a:r>
              <a:rPr lang="zh-TW" altLang="en-US" sz="2800" dirty="0" smtClean="0"/>
              <a:t>沒辦法擠進這個 </a:t>
            </a:r>
            <a:r>
              <a:rPr lang="en-US" altLang="zh-TW" sz="2800" dirty="0" smtClean="0"/>
              <a:t>session</a:t>
            </a:r>
            <a:r>
              <a:rPr lang="zh-TW" altLang="en-US" sz="2800" dirty="0" smtClean="0"/>
              <a:t> 的內容</a:t>
            </a:r>
            <a:r>
              <a:rPr lang="en-US" altLang="zh-TW" sz="2800" dirty="0" smtClean="0"/>
              <a:t>…</a:t>
            </a:r>
            <a:endParaRPr lang="en-US" altLang="zh-TW" sz="2800" dirty="0"/>
          </a:p>
        </p:txBody>
      </p:sp>
    </p:spTree>
    <p:extLst>
      <p:ext uri="{BB962C8B-B14F-4D97-AF65-F5344CB8AC3E}">
        <p14:creationId xmlns:p14="http://schemas.microsoft.com/office/powerpoint/2010/main" val="13631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407898" y="0"/>
            <a:ext cx="9437164" cy="10314456"/>
          </a:xfrm>
          <a:prstGeom prst="rect">
            <a:avLst/>
          </a:prstGeom>
        </p:spPr>
      </p:pic>
      <p:sp>
        <p:nvSpPr>
          <p:cNvPr id="5" name="文字方塊 4"/>
          <p:cNvSpPr txBox="1"/>
          <p:nvPr/>
        </p:nvSpPr>
        <p:spPr>
          <a:xfrm>
            <a:off x="48380" y="6413500"/>
            <a:ext cx="15156713" cy="646331"/>
          </a:xfrm>
          <a:prstGeom prst="rect">
            <a:avLst/>
          </a:prstGeom>
          <a:noFill/>
        </p:spPr>
        <p:txBody>
          <a:bodyPr wrap="none" rtlCol="0">
            <a:spAutoFit/>
          </a:bodyPr>
          <a:lstStyle/>
          <a:p>
            <a:r>
              <a:rPr lang="en-US" altLang="zh-TW" dirty="0">
                <a:hlinkClick r:id="rId4"/>
              </a:rPr>
              <a:t>https://blogs.microsoft.com/firehose/2017/04/18/dockercon-2017-linux-containers-will-run-natively-on-windows-serer-with-hyper-v-isolation</a:t>
            </a:r>
            <a:r>
              <a:rPr lang="en-US" altLang="zh-TW" dirty="0" smtClean="0">
                <a:hlinkClick r:id="rId4"/>
              </a:rPr>
              <a:t>/</a:t>
            </a:r>
            <a:endParaRPr lang="en-US" altLang="zh-TW" dirty="0" smtClean="0"/>
          </a:p>
          <a:p>
            <a:endParaRPr lang="zh-TW" altLang="en-US" dirty="0"/>
          </a:p>
        </p:txBody>
      </p:sp>
    </p:spTree>
    <p:extLst>
      <p:ext uri="{BB962C8B-B14F-4D97-AF65-F5344CB8AC3E}">
        <p14:creationId xmlns:p14="http://schemas.microsoft.com/office/powerpoint/2010/main" val="2922032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890445" y="1500027"/>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橢圓 5"/>
          <p:cNvSpPr/>
          <p:nvPr/>
        </p:nvSpPr>
        <p:spPr>
          <a:xfrm>
            <a:off x="3400746" y="275347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橢圓 6"/>
          <p:cNvSpPr/>
          <p:nvPr/>
        </p:nvSpPr>
        <p:spPr>
          <a:xfrm>
            <a:off x="1633591" y="4222678"/>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橢圓 7"/>
          <p:cNvSpPr/>
          <p:nvPr/>
        </p:nvSpPr>
        <p:spPr>
          <a:xfrm>
            <a:off x="3760341" y="455145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0" name="直線單箭頭接點 9"/>
          <p:cNvCxnSpPr>
            <a:stCxn id="5" idx="5"/>
            <a:endCxn id="6" idx="1"/>
          </p:cNvCxnSpPr>
          <p:nvPr/>
        </p:nvCxnSpPr>
        <p:spPr>
          <a:xfrm>
            <a:off x="2872634" y="2473446"/>
            <a:ext cx="696629" cy="44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6" idx="3"/>
            <a:endCxn id="7" idx="7"/>
          </p:cNvCxnSpPr>
          <p:nvPr/>
        </p:nvCxnSpPr>
        <p:spPr>
          <a:xfrm flipH="1">
            <a:off x="2615780" y="3726893"/>
            <a:ext cx="953483" cy="66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0"/>
            <a:endCxn id="5" idx="4"/>
          </p:cNvCxnSpPr>
          <p:nvPr/>
        </p:nvCxnSpPr>
        <p:spPr>
          <a:xfrm flipV="1">
            <a:off x="2208944" y="2640458"/>
            <a:ext cx="256854" cy="158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6" idx="4"/>
            <a:endCxn id="8" idx="0"/>
          </p:cNvCxnSpPr>
          <p:nvPr/>
        </p:nvCxnSpPr>
        <p:spPr>
          <a:xfrm>
            <a:off x="3976099" y="3893905"/>
            <a:ext cx="359595" cy="65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1"/>
            <a:endCxn id="5" idx="4"/>
          </p:cNvCxnSpPr>
          <p:nvPr/>
        </p:nvCxnSpPr>
        <p:spPr>
          <a:xfrm flipH="1" flipV="1">
            <a:off x="2465798" y="2640458"/>
            <a:ext cx="1463060" cy="207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6667928" y="109933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橢圓 22"/>
          <p:cNvSpPr/>
          <p:nvPr/>
        </p:nvSpPr>
        <p:spPr>
          <a:xfrm>
            <a:off x="8620017" y="354207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橢圓 23"/>
          <p:cNvSpPr/>
          <p:nvPr/>
        </p:nvSpPr>
        <p:spPr>
          <a:xfrm>
            <a:off x="9770723" y="2320702"/>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26" name="直線單箭頭接點 25"/>
          <p:cNvCxnSpPr>
            <a:stCxn id="7" idx="6"/>
            <a:endCxn id="8" idx="2"/>
          </p:cNvCxnSpPr>
          <p:nvPr/>
        </p:nvCxnSpPr>
        <p:spPr>
          <a:xfrm>
            <a:off x="2784297" y="4792894"/>
            <a:ext cx="976044" cy="32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22" idx="2"/>
            <a:endCxn id="5" idx="6"/>
          </p:cNvCxnSpPr>
          <p:nvPr/>
        </p:nvCxnSpPr>
        <p:spPr>
          <a:xfrm flipH="1">
            <a:off x="3041151" y="1669550"/>
            <a:ext cx="3626777" cy="40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22" idx="3"/>
            <a:endCxn id="8" idx="7"/>
          </p:cNvCxnSpPr>
          <p:nvPr/>
        </p:nvCxnSpPr>
        <p:spPr>
          <a:xfrm flipH="1">
            <a:off x="4742530" y="2072753"/>
            <a:ext cx="2093915" cy="264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2" idx="5"/>
            <a:endCxn id="23" idx="1"/>
          </p:cNvCxnSpPr>
          <p:nvPr/>
        </p:nvCxnSpPr>
        <p:spPr>
          <a:xfrm>
            <a:off x="7650117" y="2072753"/>
            <a:ext cx="1138417" cy="16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3" idx="7"/>
            <a:endCxn id="24" idx="3"/>
          </p:cNvCxnSpPr>
          <p:nvPr/>
        </p:nvCxnSpPr>
        <p:spPr>
          <a:xfrm flipV="1">
            <a:off x="9602206" y="3294121"/>
            <a:ext cx="337034" cy="41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10177559" y="360371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41" name="直線單箭頭接點 40"/>
          <p:cNvCxnSpPr>
            <a:stCxn id="23" idx="6"/>
            <a:endCxn id="39" idx="2"/>
          </p:cNvCxnSpPr>
          <p:nvPr/>
        </p:nvCxnSpPr>
        <p:spPr>
          <a:xfrm>
            <a:off x="9770723" y="4112287"/>
            <a:ext cx="406836" cy="6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479533" y="63699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5" name="圓角矩形 44"/>
          <p:cNvSpPr/>
          <p:nvPr/>
        </p:nvSpPr>
        <p:spPr>
          <a:xfrm rot="3760709">
            <a:off x="4013310" y="257008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47" name="直線接點 46"/>
          <p:cNvCxnSpPr/>
          <p:nvPr/>
        </p:nvCxnSpPr>
        <p:spPr>
          <a:xfrm rot="15805404">
            <a:off x="7737402" y="89205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8" name="圓角矩形 47"/>
          <p:cNvSpPr/>
          <p:nvPr/>
        </p:nvSpPr>
        <p:spPr>
          <a:xfrm rot="19566113">
            <a:off x="7271179" y="282514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51" name="直線單箭頭接點 50"/>
          <p:cNvCxnSpPr/>
          <p:nvPr/>
        </p:nvCxnSpPr>
        <p:spPr>
          <a:xfrm flipH="1">
            <a:off x="5568593" y="1993185"/>
            <a:ext cx="1099335" cy="647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線單箭頭接點 52"/>
          <p:cNvCxnSpPr/>
          <p:nvPr/>
        </p:nvCxnSpPr>
        <p:spPr>
          <a:xfrm>
            <a:off x="7763906" y="1998175"/>
            <a:ext cx="610305" cy="847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線單箭頭接點 54"/>
          <p:cNvCxnSpPr>
            <a:endCxn id="5" idx="6"/>
          </p:cNvCxnSpPr>
          <p:nvPr/>
        </p:nvCxnSpPr>
        <p:spPr>
          <a:xfrm flipH="1">
            <a:off x="3041151" y="2070243"/>
            <a:ext cx="1701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endCxn id="8" idx="7"/>
          </p:cNvCxnSpPr>
          <p:nvPr/>
        </p:nvCxnSpPr>
        <p:spPr>
          <a:xfrm flipH="1">
            <a:off x="4742530" y="3461133"/>
            <a:ext cx="713048" cy="12573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線單箭頭接點 58"/>
          <p:cNvCxnSpPr/>
          <p:nvPr/>
        </p:nvCxnSpPr>
        <p:spPr>
          <a:xfrm>
            <a:off x="8500381" y="3150895"/>
            <a:ext cx="407789" cy="524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591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757286" y="289511"/>
            <a:ext cx="10677428" cy="11102008"/>
          </a:xfrm>
          <a:prstGeom prst="rect">
            <a:avLst/>
          </a:prstGeom>
        </p:spPr>
      </p:pic>
    </p:spTree>
    <p:extLst>
      <p:ext uri="{BB962C8B-B14F-4D97-AF65-F5344CB8AC3E}">
        <p14:creationId xmlns:p14="http://schemas.microsoft.com/office/powerpoint/2010/main" val="240041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7037E-7 L 0 -0.74375 " pathEditMode="relative" rAng="0" ptsTypes="AA">
                                      <p:cBhvr>
                                        <p:cTn id="6" dur="2000" fill="hold"/>
                                        <p:tgtEl>
                                          <p:spTgt spid="4"/>
                                        </p:tgtEl>
                                        <p:attrNameLst>
                                          <p:attrName>ppt_x</p:attrName>
                                          <p:attrName>ppt_y</p:attrName>
                                        </p:attrNameLst>
                                      </p:cBhvr>
                                      <p:rCtr x="0" y="-37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825500"/>
            <a:ext cx="10893920" cy="54197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044700" y="4826000"/>
            <a:ext cx="4660900" cy="673100"/>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Windows Server 2016</a:t>
            </a:r>
            <a:endParaRPr lang="zh-TW" altLang="en-US" dirty="0"/>
          </a:p>
        </p:txBody>
      </p:sp>
      <p:sp>
        <p:nvSpPr>
          <p:cNvPr id="6" name="矩形 5"/>
          <p:cNvSpPr/>
          <p:nvPr/>
        </p:nvSpPr>
        <p:spPr>
          <a:xfrm>
            <a:off x="7556500" y="4610100"/>
            <a:ext cx="1545838" cy="737447"/>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Windows Server 2016</a:t>
            </a:r>
            <a:endParaRPr lang="zh-TW" altLang="en-US" dirty="0"/>
          </a:p>
        </p:txBody>
      </p:sp>
      <p:sp>
        <p:nvSpPr>
          <p:cNvPr id="7" name="矩形 6"/>
          <p:cNvSpPr/>
          <p:nvPr/>
        </p:nvSpPr>
        <p:spPr>
          <a:xfrm>
            <a:off x="9474200" y="4610100"/>
            <a:ext cx="1545838" cy="737447"/>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Linux Kit</a:t>
            </a:r>
            <a:endParaRPr lang="zh-TW" altLang="en-US" dirty="0"/>
          </a:p>
        </p:txBody>
      </p:sp>
      <p:sp>
        <p:nvSpPr>
          <p:cNvPr id="5" name="圓角矩形 4"/>
          <p:cNvSpPr/>
          <p:nvPr/>
        </p:nvSpPr>
        <p:spPr>
          <a:xfrm>
            <a:off x="6099349"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smtClean="0"/>
              <a:t>Worker</a:t>
            </a:r>
            <a:endParaRPr lang="zh-TW" altLang="en-US" dirty="0"/>
          </a:p>
        </p:txBody>
      </p:sp>
      <p:sp>
        <p:nvSpPr>
          <p:cNvPr id="9" name="圓角矩形 8"/>
          <p:cNvSpPr/>
          <p:nvPr/>
        </p:nvSpPr>
        <p:spPr>
          <a:xfrm>
            <a:off x="4919227"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err="1" smtClean="0"/>
              <a:t>WebAPI</a:t>
            </a:r>
            <a:endParaRPr lang="zh-TW" altLang="en-US" dirty="0"/>
          </a:p>
        </p:txBody>
      </p:sp>
      <p:sp>
        <p:nvSpPr>
          <p:cNvPr id="10" name="圓角矩形 9"/>
          <p:cNvSpPr/>
          <p:nvPr/>
        </p:nvSpPr>
        <p:spPr>
          <a:xfrm>
            <a:off x="3739105"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err="1" smtClean="0"/>
              <a:t>WebAPI</a:t>
            </a:r>
            <a:endParaRPr lang="zh-TW" altLang="en-US" dirty="0"/>
          </a:p>
        </p:txBody>
      </p:sp>
      <p:sp>
        <p:nvSpPr>
          <p:cNvPr id="11" name="圓角矩形 10"/>
          <p:cNvSpPr/>
          <p:nvPr/>
        </p:nvSpPr>
        <p:spPr>
          <a:xfrm>
            <a:off x="9745784"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t>IP2C.</a:t>
            </a:r>
            <a:br>
              <a:rPr lang="en-US" altLang="zh-TW" sz="1600" dirty="0" smtClean="0"/>
            </a:br>
            <a:r>
              <a:rPr lang="en-US" altLang="zh-TW" sz="1600" dirty="0" err="1" smtClean="0"/>
              <a:t>RevProxy</a:t>
            </a:r>
            <a:endParaRPr lang="zh-TW" altLang="en-US" sz="1600" dirty="0"/>
          </a:p>
        </p:txBody>
      </p:sp>
    </p:spTree>
    <p:extLst>
      <p:ext uri="{BB962C8B-B14F-4D97-AF65-F5344CB8AC3E}">
        <p14:creationId xmlns:p14="http://schemas.microsoft.com/office/powerpoint/2010/main" val="261325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5" grpId="0" animBg="1"/>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1356360" y="286603"/>
            <a:ext cx="9540240" cy="9048014"/>
            <a:chOff x="1097280" y="286603"/>
            <a:chExt cx="6477000" cy="7154009"/>
          </a:xfrm>
        </p:grpSpPr>
        <p:pic>
          <p:nvPicPr>
            <p:cNvPr id="4" name="圖片 3"/>
            <p:cNvPicPr>
              <a:picLocks noChangeAspect="1"/>
            </p:cNvPicPr>
            <p:nvPr/>
          </p:nvPicPr>
          <p:blipFill>
            <a:blip r:embed="rId3"/>
            <a:stretch>
              <a:fillRect/>
            </a:stretch>
          </p:blipFill>
          <p:spPr>
            <a:xfrm>
              <a:off x="1097280" y="286603"/>
              <a:ext cx="6477000" cy="1143000"/>
            </a:xfrm>
            <a:prstGeom prst="rect">
              <a:avLst/>
            </a:prstGeom>
          </p:spPr>
        </p:pic>
        <p:pic>
          <p:nvPicPr>
            <p:cNvPr id="5" name="圖片 4"/>
            <p:cNvPicPr>
              <a:picLocks noChangeAspect="1"/>
            </p:cNvPicPr>
            <p:nvPr/>
          </p:nvPicPr>
          <p:blipFill>
            <a:blip r:embed="rId4"/>
            <a:stretch>
              <a:fillRect/>
            </a:stretch>
          </p:blipFill>
          <p:spPr>
            <a:xfrm>
              <a:off x="1097280" y="1296987"/>
              <a:ext cx="6248400" cy="6143625"/>
            </a:xfrm>
            <a:prstGeom prst="rect">
              <a:avLst/>
            </a:prstGeom>
          </p:spPr>
        </p:pic>
      </p:grpSp>
      <p:sp>
        <p:nvSpPr>
          <p:cNvPr id="7" name="文字方塊 6"/>
          <p:cNvSpPr txBox="1"/>
          <p:nvPr/>
        </p:nvSpPr>
        <p:spPr>
          <a:xfrm>
            <a:off x="317500" y="5969000"/>
            <a:ext cx="7019870" cy="646331"/>
          </a:xfrm>
          <a:prstGeom prst="rect">
            <a:avLst/>
          </a:prstGeom>
          <a:noFill/>
        </p:spPr>
        <p:txBody>
          <a:bodyPr wrap="none" rtlCol="0">
            <a:spAutoFit/>
          </a:bodyPr>
          <a:lstStyle/>
          <a:p>
            <a:r>
              <a:rPr lang="en-US" altLang="zh-TW" dirty="0">
                <a:hlinkClick r:id="rId5"/>
              </a:rPr>
              <a:t>http://columns.chicken-house.net/2017/07/25/wc-swarm-labs2</a:t>
            </a:r>
            <a:r>
              <a:rPr lang="en-US" altLang="zh-TW" dirty="0" smtClean="0">
                <a:hlinkClick r:id="rId5"/>
              </a:rPr>
              <a:t>/</a:t>
            </a:r>
            <a:endParaRPr lang="en-US" altLang="zh-TW" dirty="0" smtClean="0"/>
          </a:p>
          <a:p>
            <a:endParaRPr lang="zh-TW" altLang="en-US" dirty="0"/>
          </a:p>
        </p:txBody>
      </p:sp>
    </p:spTree>
    <p:extLst>
      <p:ext uri="{BB962C8B-B14F-4D97-AF65-F5344CB8AC3E}">
        <p14:creationId xmlns:p14="http://schemas.microsoft.com/office/powerpoint/2010/main" val="163942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1.11111E-6 L -3.95833E-6 -0.4331 " pathEditMode="relative" rAng="0" ptsTypes="AA">
                                      <p:cBhvr>
                                        <p:cTn id="6" dur="2000" fill="hold"/>
                                        <p:tgtEl>
                                          <p:spTgt spid="6"/>
                                        </p:tgtEl>
                                        <p:attrNameLst>
                                          <p:attrName>ppt_x</p:attrName>
                                          <p:attrName>ppt_y</p:attrName>
                                        </p:attrNameLst>
                                      </p:cBhvr>
                                      <p:rCtr x="0" y="-2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698500" y="342900"/>
            <a:ext cx="10905896" cy="4826000"/>
          </a:xfrm>
          <a:prstGeom prst="roundRect">
            <a:avLst>
              <a:gd name="adj" fmla="val 6314"/>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WCS1</a:t>
            </a:r>
            <a:endParaRPr lang="zh-TW" altLang="en-US" dirty="0"/>
          </a:p>
        </p:txBody>
      </p:sp>
      <p:sp>
        <p:nvSpPr>
          <p:cNvPr id="2" name="矩形 1"/>
          <p:cNvSpPr/>
          <p:nvPr/>
        </p:nvSpPr>
        <p:spPr bwMode="auto">
          <a:xfrm>
            <a:off x="10284643" y="782425"/>
            <a:ext cx="1069157" cy="4119775"/>
          </a:xfrm>
          <a:prstGeom prst="rect">
            <a:avLst/>
          </a:prstGeom>
          <a:solidFill>
            <a:schemeClr val="tx2">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ux」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2598" y="3848099"/>
            <a:ext cx="842301" cy="1010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25500" y="1919209"/>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a:t>
            </a:r>
            <a:r>
              <a:rPr lang="en-US" altLang="zh-TW" dirty="0" err="1" smtClean="0"/>
              <a:t>WebAPI</a:t>
            </a:r>
            <a:endParaRPr lang="zh-TW" altLang="en-US" dirty="0"/>
          </a:p>
        </p:txBody>
      </p:sp>
      <p:sp>
        <p:nvSpPr>
          <p:cNvPr id="15" name="矩形 14"/>
          <p:cNvSpPr/>
          <p:nvPr/>
        </p:nvSpPr>
        <p:spPr>
          <a:xfrm>
            <a:off x="825500" y="2883654"/>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r>
              <a:rPr lang="en-US" altLang="zh-TW" dirty="0" smtClean="0"/>
              <a:t>Service: </a:t>
            </a:r>
            <a:r>
              <a:rPr lang="en-US" altLang="zh-TW" dirty="0" err="1" smtClean="0"/>
              <a:t>ReverseProxy</a:t>
            </a:r>
            <a:endParaRPr lang="zh-TW" altLang="en-US" dirty="0"/>
          </a:p>
        </p:txBody>
      </p:sp>
      <p:sp>
        <p:nvSpPr>
          <p:cNvPr id="13" name="矩形 12"/>
          <p:cNvSpPr/>
          <p:nvPr/>
        </p:nvSpPr>
        <p:spPr>
          <a:xfrm>
            <a:off x="18288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7" name="矩形 16"/>
          <p:cNvSpPr/>
          <p:nvPr/>
        </p:nvSpPr>
        <p:spPr>
          <a:xfrm>
            <a:off x="24320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8" name="矩形 17"/>
          <p:cNvSpPr/>
          <p:nvPr/>
        </p:nvSpPr>
        <p:spPr>
          <a:xfrm>
            <a:off x="45339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9" name="矩形 18"/>
          <p:cNvSpPr/>
          <p:nvPr/>
        </p:nvSpPr>
        <p:spPr>
          <a:xfrm>
            <a:off x="75247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0" name="矩形 19"/>
          <p:cNvSpPr/>
          <p:nvPr/>
        </p:nvSpPr>
        <p:spPr>
          <a:xfrm>
            <a:off x="81343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1" name="矩形 20"/>
          <p:cNvSpPr/>
          <p:nvPr/>
        </p:nvSpPr>
        <p:spPr>
          <a:xfrm>
            <a:off x="10602449" y="2986763"/>
            <a:ext cx="482600" cy="393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9" name="矩形 28"/>
          <p:cNvSpPr/>
          <p:nvPr/>
        </p:nvSpPr>
        <p:spPr>
          <a:xfrm>
            <a:off x="825500" y="939800"/>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Worker</a:t>
            </a:r>
            <a:endParaRPr lang="zh-TW" altLang="en-US" dirty="0"/>
          </a:p>
        </p:txBody>
      </p:sp>
      <p:sp>
        <p:nvSpPr>
          <p:cNvPr id="32" name="矩形 31"/>
          <p:cNvSpPr/>
          <p:nvPr/>
        </p:nvSpPr>
        <p:spPr>
          <a:xfrm>
            <a:off x="5283200" y="1090691"/>
            <a:ext cx="4826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415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3" grpId="0" animBg="1"/>
      <p:bldP spid="17" grpId="0" animBg="1"/>
      <p:bldP spid="18" grpId="0" animBg="1"/>
      <p:bldP spid="19" grpId="0" animBg="1"/>
      <p:bldP spid="20" grpId="0" animBg="1"/>
      <p:bldP spid="21" grpId="0" animBg="1"/>
      <p:bldP spid="29" grpId="0" animBg="1"/>
      <p:bldP spid="3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6985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WCS1</a:t>
            </a:r>
            <a:endParaRPr lang="zh-TW" altLang="en-US" dirty="0"/>
          </a:p>
        </p:txBody>
      </p:sp>
      <p:sp>
        <p:nvSpPr>
          <p:cNvPr id="5" name="圓角矩形 4"/>
          <p:cNvSpPr/>
          <p:nvPr/>
        </p:nvSpPr>
        <p:spPr>
          <a:xfrm>
            <a:off x="34544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WCS2</a:t>
            </a:r>
            <a:endParaRPr lang="zh-TW" altLang="en-US" dirty="0"/>
          </a:p>
        </p:txBody>
      </p:sp>
      <p:sp>
        <p:nvSpPr>
          <p:cNvPr id="6" name="圓角矩形 5"/>
          <p:cNvSpPr/>
          <p:nvPr/>
        </p:nvSpPr>
        <p:spPr>
          <a:xfrm>
            <a:off x="62103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WCS3</a:t>
            </a:r>
            <a:endParaRPr lang="zh-TW" altLang="en-US" dirty="0"/>
          </a:p>
        </p:txBody>
      </p:sp>
      <p:pic>
        <p:nvPicPr>
          <p:cNvPr id="1026"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44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3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96900" y="5486400"/>
            <a:ext cx="11201400" cy="3175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dirty="0" smtClean="0"/>
              <a:t>Network: Ingress</a:t>
            </a:r>
            <a:endParaRPr lang="zh-TW" altLang="en-US" dirty="0"/>
          </a:p>
        </p:txBody>
      </p:sp>
      <p:sp>
        <p:nvSpPr>
          <p:cNvPr id="11" name="圓角矩形 10"/>
          <p:cNvSpPr/>
          <p:nvPr/>
        </p:nvSpPr>
        <p:spPr>
          <a:xfrm>
            <a:off x="8966200" y="330954"/>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LCS4</a:t>
            </a:r>
            <a:endParaRPr lang="zh-TW" altLang="en-US" dirty="0"/>
          </a:p>
        </p:txBody>
      </p:sp>
      <p:pic>
        <p:nvPicPr>
          <p:cNvPr id="1028" name="Picture 4" descr="「linux」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9249" y="3811509"/>
            <a:ext cx="842301" cy="1010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25500" y="1919209"/>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a:t>
            </a:r>
            <a:r>
              <a:rPr lang="en-US" altLang="zh-TW" dirty="0" err="1" smtClean="0"/>
              <a:t>WebAPI</a:t>
            </a:r>
            <a:endParaRPr lang="zh-TW" altLang="en-US" dirty="0"/>
          </a:p>
        </p:txBody>
      </p:sp>
      <p:sp>
        <p:nvSpPr>
          <p:cNvPr id="15" name="矩形 14"/>
          <p:cNvSpPr/>
          <p:nvPr/>
        </p:nvSpPr>
        <p:spPr>
          <a:xfrm>
            <a:off x="825500" y="2883654"/>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r>
              <a:rPr lang="en-US" altLang="zh-TW" dirty="0" smtClean="0"/>
              <a:t>Service: </a:t>
            </a:r>
            <a:r>
              <a:rPr lang="en-US" altLang="zh-TW" dirty="0" err="1" smtClean="0"/>
              <a:t>ReverseProxy</a:t>
            </a:r>
            <a:endParaRPr lang="zh-TW" altLang="en-US" dirty="0"/>
          </a:p>
        </p:txBody>
      </p:sp>
      <p:sp>
        <p:nvSpPr>
          <p:cNvPr id="13" name="矩形 12"/>
          <p:cNvSpPr/>
          <p:nvPr/>
        </p:nvSpPr>
        <p:spPr>
          <a:xfrm>
            <a:off x="18288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7" name="矩形 16"/>
          <p:cNvSpPr/>
          <p:nvPr/>
        </p:nvSpPr>
        <p:spPr>
          <a:xfrm>
            <a:off x="24320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8" name="矩形 17"/>
          <p:cNvSpPr/>
          <p:nvPr/>
        </p:nvSpPr>
        <p:spPr>
          <a:xfrm>
            <a:off x="45339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9" name="矩形 18"/>
          <p:cNvSpPr/>
          <p:nvPr/>
        </p:nvSpPr>
        <p:spPr>
          <a:xfrm>
            <a:off x="75247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0" name="矩形 19"/>
          <p:cNvSpPr/>
          <p:nvPr/>
        </p:nvSpPr>
        <p:spPr>
          <a:xfrm>
            <a:off x="81343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1" name="矩形 20"/>
          <p:cNvSpPr/>
          <p:nvPr/>
        </p:nvSpPr>
        <p:spPr>
          <a:xfrm>
            <a:off x="10602449" y="2986763"/>
            <a:ext cx="482600" cy="393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9" name="矩形 28"/>
          <p:cNvSpPr/>
          <p:nvPr/>
        </p:nvSpPr>
        <p:spPr>
          <a:xfrm>
            <a:off x="825500" y="939800"/>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Worker</a:t>
            </a:r>
            <a:endParaRPr lang="zh-TW" altLang="en-US" dirty="0"/>
          </a:p>
        </p:txBody>
      </p:sp>
      <p:sp>
        <p:nvSpPr>
          <p:cNvPr id="32" name="矩形 31"/>
          <p:cNvSpPr/>
          <p:nvPr/>
        </p:nvSpPr>
        <p:spPr>
          <a:xfrm>
            <a:off x="5283200" y="1090691"/>
            <a:ext cx="4826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5327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3" grpId="0" animBg="1"/>
      <p:bldP spid="17" grpId="0" animBg="1"/>
      <p:bldP spid="18" grpId="0" animBg="1"/>
      <p:bldP spid="19" grpId="0" animBg="1"/>
      <p:bldP spid="20" grpId="0" animBg="1"/>
      <p:bldP spid="21" grpId="0" animBg="1"/>
      <p:bldP spid="29" grpId="0" animBg="1"/>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3"/>
          <a:srcRect b="9147"/>
          <a:stretch/>
        </p:blipFill>
        <p:spPr>
          <a:xfrm>
            <a:off x="2117969" y="155292"/>
            <a:ext cx="7956062" cy="6158218"/>
          </a:xfrm>
          <a:prstGeom prst="rect">
            <a:avLst/>
          </a:prstGeom>
        </p:spPr>
      </p:pic>
      <p:sp>
        <p:nvSpPr>
          <p:cNvPr id="5" name="文字方塊 4"/>
          <p:cNvSpPr txBox="1"/>
          <p:nvPr/>
        </p:nvSpPr>
        <p:spPr>
          <a:xfrm>
            <a:off x="0" y="6534834"/>
            <a:ext cx="7760458" cy="646331"/>
          </a:xfrm>
          <a:prstGeom prst="rect">
            <a:avLst/>
          </a:prstGeom>
          <a:noFill/>
        </p:spPr>
        <p:txBody>
          <a:bodyPr wrap="none" rtlCol="0">
            <a:spAutoFit/>
          </a:bodyPr>
          <a:lstStyle/>
          <a:p>
            <a:r>
              <a:rPr lang="en-US" altLang="zh-TW" dirty="0" smtClean="0">
                <a:hlinkClick r:id="rId4"/>
              </a:rPr>
              <a:t>http://columns.chicken-house.net/2017/08/05/what-cicd-do-you-need/</a:t>
            </a:r>
            <a:endParaRPr lang="en-US" altLang="zh-TW" dirty="0" smtClean="0"/>
          </a:p>
          <a:p>
            <a:endParaRPr lang="zh-TW" altLang="en-US" dirty="0"/>
          </a:p>
        </p:txBody>
      </p:sp>
    </p:spTree>
    <p:extLst>
      <p:ext uri="{BB962C8B-B14F-4D97-AF65-F5344CB8AC3E}">
        <p14:creationId xmlns:p14="http://schemas.microsoft.com/office/powerpoint/2010/main" val="9014235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Q &amp; A</a:t>
            </a:r>
            <a:endParaRPr lang="zh-TW" altLang="en-US" dirty="0"/>
          </a:p>
        </p:txBody>
      </p:sp>
    </p:spTree>
    <p:extLst>
      <p:ext uri="{BB962C8B-B14F-4D97-AF65-F5344CB8AC3E}">
        <p14:creationId xmlns:p14="http://schemas.microsoft.com/office/powerpoint/2010/main" val="161672077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568047" y="2084172"/>
            <a:ext cx="11354714" cy="2139688"/>
          </a:xfrm>
        </p:spPr>
        <p:txBody>
          <a:bodyPr/>
          <a:lstStyle/>
          <a:p>
            <a:r>
              <a:rPr lang="en-US" altLang="zh-TW" dirty="0" smtClean="0"/>
              <a:t>Package Once,</a:t>
            </a:r>
            <a:br>
              <a:rPr lang="en-US" altLang="zh-TW" dirty="0" smtClean="0"/>
            </a:br>
            <a:r>
              <a:rPr lang="en-US" altLang="zh-TW" dirty="0" smtClean="0"/>
              <a:t>Run Everywhere!</a:t>
            </a:r>
            <a:endParaRPr lang="zh-TW" altLang="en-US" dirty="0"/>
          </a:p>
        </p:txBody>
      </p:sp>
    </p:spTree>
    <p:extLst>
      <p:ext uri="{BB962C8B-B14F-4D97-AF65-F5344CB8AC3E}">
        <p14:creationId xmlns:p14="http://schemas.microsoft.com/office/powerpoint/2010/main" val="99400047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總結</a:t>
            </a:r>
            <a:r>
              <a:rPr lang="en-US" altLang="zh-TW" dirty="0" smtClean="0"/>
              <a:t>:</a:t>
            </a:r>
            <a:r>
              <a:rPr lang="zh-TW" altLang="en-US" dirty="0" smtClean="0"/>
              <a:t> </a:t>
            </a:r>
            <a:r>
              <a:rPr lang="zh-TW" altLang="en-US" sz="4000" dirty="0" smtClean="0"/>
              <a:t>開發人員一定要了解 </a:t>
            </a:r>
            <a:r>
              <a:rPr lang="en-US" altLang="zh-TW" sz="4000" dirty="0" smtClean="0"/>
              <a:t>Container</a:t>
            </a:r>
            <a:r>
              <a:rPr lang="zh-TW" altLang="en-US" sz="4000" dirty="0" smtClean="0"/>
              <a:t> 的原因</a:t>
            </a:r>
            <a:endParaRPr lang="zh-TW" altLang="en-US" dirty="0"/>
          </a:p>
        </p:txBody>
      </p:sp>
      <p:sp>
        <p:nvSpPr>
          <p:cNvPr id="4" name="內容版面配置區 3"/>
          <p:cNvSpPr>
            <a:spLocks noGrp="1"/>
          </p:cNvSpPr>
          <p:nvPr>
            <p:ph idx="1"/>
          </p:nvPr>
        </p:nvSpPr>
        <p:spPr>
          <a:xfrm>
            <a:off x="269241" y="1189178"/>
            <a:ext cx="11653521" cy="5465022"/>
          </a:xfrm>
        </p:spPr>
        <p:txBody>
          <a:bodyPr/>
          <a:lstStyle/>
          <a:p>
            <a:pPr marL="514350" indent="-514350">
              <a:buFont typeface="+mj-lt"/>
              <a:buAutoNum type="arabicPeriod"/>
            </a:pPr>
            <a:r>
              <a:rPr lang="zh-TW" altLang="en-US" sz="4000" dirty="0"/>
              <a:t>高效能的虛擬化機制</a:t>
            </a:r>
            <a:endParaRPr lang="en-US" altLang="zh-TW" sz="4000" dirty="0"/>
          </a:p>
          <a:p>
            <a:pPr marL="514350" indent="-514350">
              <a:buFont typeface="+mj-lt"/>
              <a:buAutoNum type="arabicPeriod"/>
            </a:pPr>
            <a:r>
              <a:rPr lang="zh-TW" altLang="en-US" sz="4000" dirty="0"/>
              <a:t>通用的封裝格式 </a:t>
            </a:r>
            <a:r>
              <a:rPr lang="en-US" altLang="zh-TW" sz="4000" dirty="0"/>
              <a:t>(container images)</a:t>
            </a:r>
          </a:p>
          <a:p>
            <a:pPr marL="514350" indent="-514350">
              <a:buFont typeface="+mj-lt"/>
              <a:buAutoNum type="arabicPeriod"/>
            </a:pPr>
            <a:r>
              <a:rPr lang="zh-TW" altLang="en-US" sz="4000" dirty="0"/>
              <a:t>普及的 </a:t>
            </a:r>
            <a:r>
              <a:rPr lang="en-US" altLang="zh-TW" sz="4000" dirty="0"/>
              <a:t>Docker</a:t>
            </a:r>
            <a:r>
              <a:rPr lang="zh-TW" altLang="en-US" sz="4000" dirty="0"/>
              <a:t> </a:t>
            </a:r>
            <a:r>
              <a:rPr lang="en-US" altLang="zh-TW" sz="4000" dirty="0"/>
              <a:t>ECO-System</a:t>
            </a:r>
          </a:p>
          <a:p>
            <a:pPr marL="514350" indent="-514350">
              <a:buFont typeface="+mj-lt"/>
              <a:buAutoNum type="arabicPeriod"/>
            </a:pPr>
            <a:r>
              <a:rPr lang="zh-TW" altLang="en-US" sz="4000" dirty="0"/>
              <a:t>實踐 </a:t>
            </a:r>
            <a:r>
              <a:rPr lang="en-US" altLang="zh-TW" sz="4000" dirty="0"/>
              <a:t>DevOps </a:t>
            </a:r>
            <a:r>
              <a:rPr lang="zh-TW" altLang="en-US" sz="4000" dirty="0"/>
              <a:t>的最佳技術 </a:t>
            </a:r>
            <a:r>
              <a:rPr lang="en-US" altLang="zh-TW" sz="4000" dirty="0"/>
              <a:t>–</a:t>
            </a:r>
            <a:r>
              <a:rPr lang="zh-TW" altLang="en-US" sz="4000" dirty="0"/>
              <a:t> 容器化部署</a:t>
            </a:r>
            <a:endParaRPr lang="en-US" altLang="zh-TW" sz="4000" dirty="0"/>
          </a:p>
          <a:p>
            <a:pPr marL="514350" indent="-514350">
              <a:buFont typeface="+mj-lt"/>
              <a:buAutoNum type="arabicPeriod"/>
            </a:pPr>
            <a:endParaRPr lang="en-US" altLang="zh-TW" sz="4000" dirty="0" smtClean="0"/>
          </a:p>
          <a:p>
            <a:pPr marL="514350" indent="-514350">
              <a:buFont typeface="+mj-lt"/>
              <a:buAutoNum type="arabicPeriod"/>
            </a:pPr>
            <a:r>
              <a:rPr lang="zh-TW" altLang="en-US" sz="4000" dirty="0" smtClean="0"/>
              <a:t>跨越 </a:t>
            </a:r>
            <a:r>
              <a:rPr lang="en-US" altLang="zh-TW" sz="4000" dirty="0"/>
              <a:t>Linux / Windows </a:t>
            </a:r>
            <a:r>
              <a:rPr lang="zh-TW" altLang="en-US" sz="4000" dirty="0" smtClean="0"/>
              <a:t>的</a:t>
            </a:r>
            <a:r>
              <a:rPr lang="zh-TW" altLang="en-US" sz="4000" dirty="0"/>
              <a:t>容器</a:t>
            </a:r>
            <a:r>
              <a:rPr lang="zh-TW" altLang="en-US" sz="4000" dirty="0" smtClean="0"/>
              <a:t>技術</a:t>
            </a:r>
            <a:endParaRPr lang="en-US" altLang="zh-TW" sz="4000" dirty="0" smtClean="0"/>
          </a:p>
          <a:p>
            <a:pPr marL="514350" indent="-514350">
              <a:buFont typeface="+mj-lt"/>
              <a:buAutoNum type="arabicPeriod"/>
            </a:pPr>
            <a:r>
              <a:rPr lang="en-US" altLang="zh-TW" sz="4000" dirty="0" smtClean="0"/>
              <a:t>.NET Framework </a:t>
            </a:r>
            <a:r>
              <a:rPr lang="zh-TW" altLang="en-US" sz="4000" dirty="0" smtClean="0"/>
              <a:t>也能適用的容器技術</a:t>
            </a:r>
            <a:endParaRPr lang="en-US" altLang="zh-TW" sz="4000" dirty="0"/>
          </a:p>
          <a:p>
            <a:endParaRPr lang="zh-TW" altLang="en-US" dirty="0"/>
          </a:p>
        </p:txBody>
      </p:sp>
    </p:spTree>
    <p:extLst>
      <p:ext uri="{BB962C8B-B14F-4D97-AF65-F5344CB8AC3E}">
        <p14:creationId xmlns:p14="http://schemas.microsoft.com/office/powerpoint/2010/main" val="16205185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3"/>
          <p:cNvSpPr txBox="1">
            <a:spLocks/>
          </p:cNvSpPr>
          <p:nvPr/>
        </p:nvSpPr>
        <p:spPr>
          <a:xfrm>
            <a:off x="1097280" y="758952"/>
            <a:ext cx="10058400" cy="3566160"/>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altLang="zh-TW" sz="8800" dirty="0" smtClean="0"/>
          </a:p>
          <a:p>
            <a:endParaRPr lang="en-US" altLang="zh-TW" sz="7200" dirty="0"/>
          </a:p>
          <a:p>
            <a:r>
              <a:rPr lang="zh-TW" altLang="en-US" sz="8800" dirty="0" smtClean="0"/>
              <a:t>謝謝大家 </a:t>
            </a:r>
            <a:r>
              <a:rPr lang="zh-TW" altLang="en-US" sz="8800" dirty="0" smtClean="0">
                <a:sym typeface="Wingdings" panose="05000000000000000000" pitchFamily="2" charset="2"/>
              </a:rPr>
              <a:t></a:t>
            </a:r>
            <a:endParaRPr lang="zh-TW" altLang="en-US" sz="8800" dirty="0"/>
          </a:p>
        </p:txBody>
      </p:sp>
      <p:sp>
        <p:nvSpPr>
          <p:cNvPr id="7" name="副標題 4"/>
          <p:cNvSpPr txBox="1">
            <a:spLocks/>
          </p:cNvSpPr>
          <p:nvPr/>
        </p:nvSpPr>
        <p:spPr>
          <a:xfrm>
            <a:off x="1100051" y="4455620"/>
            <a:ext cx="10058400" cy="205511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dirty="0" smtClean="0"/>
              <a:t>請支持 安德魯的部落格 </a:t>
            </a:r>
            <a:r>
              <a:rPr lang="en-US" altLang="zh-TW" dirty="0" smtClean="0"/>
              <a:t>~</a:t>
            </a:r>
          </a:p>
          <a:p>
            <a:r>
              <a:rPr lang="en-US" altLang="zh-TW" dirty="0" smtClean="0"/>
              <a:t>https://</a:t>
            </a:r>
            <a:r>
              <a:rPr lang="en-US" altLang="zh-TW" dirty="0" smtClean="0">
                <a:solidFill>
                  <a:schemeClr val="tx1"/>
                </a:solidFill>
              </a:rPr>
              <a:t>www.facebook.com/</a:t>
            </a:r>
            <a:r>
              <a:rPr lang="en-US" altLang="zh-TW" b="1" dirty="0" smtClean="0">
                <a:solidFill>
                  <a:schemeClr val="tx1"/>
                </a:solidFill>
              </a:rPr>
              <a:t>andrew.blog.0928</a:t>
            </a:r>
            <a:endParaRPr lang="zh-TW" altLang="en-US" dirty="0" smtClean="0">
              <a:solidFill>
                <a:schemeClr val="tx1"/>
              </a:solidFill>
            </a:endParaRPr>
          </a:p>
          <a:p>
            <a:endParaRPr lang="zh-TW" altLang="en-US" dirty="0"/>
          </a:p>
        </p:txBody>
      </p:sp>
      <p:pic>
        <p:nvPicPr>
          <p:cNvPr id="8" name="圖片 7"/>
          <p:cNvPicPr>
            <a:picLocks noChangeAspect="1"/>
          </p:cNvPicPr>
          <p:nvPr/>
        </p:nvPicPr>
        <p:blipFill>
          <a:blip r:embed="rId3"/>
          <a:stretch>
            <a:fillRect/>
          </a:stretch>
        </p:blipFill>
        <p:spPr>
          <a:xfrm>
            <a:off x="8285009" y="912925"/>
            <a:ext cx="3281680" cy="3281680"/>
          </a:xfrm>
          <a:prstGeom prst="rect">
            <a:avLst/>
          </a:prstGeom>
        </p:spPr>
      </p:pic>
      <p:cxnSp>
        <p:nvCxnSpPr>
          <p:cNvPr id="12" name="直線接點 11"/>
          <p:cNvCxnSpPr/>
          <p:nvPr/>
        </p:nvCxnSpPr>
        <p:spPr>
          <a:xfrm>
            <a:off x="867266" y="4325112"/>
            <a:ext cx="106994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27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94358"/>
            <a:ext cx="3200400" cy="3052967"/>
          </a:xfrm>
        </p:spPr>
        <p:txBody>
          <a:bodyPr>
            <a:normAutofit fontScale="90000"/>
          </a:bodyPr>
          <a:lstStyle/>
          <a:p>
            <a:r>
              <a:rPr lang="zh-TW" altLang="en-US" dirty="0"/>
              <a:t>技術異質性；</a:t>
            </a:r>
            <a:r>
              <a:rPr lang="en-US" altLang="zh-TW" dirty="0"/>
              <a:t/>
            </a:r>
            <a:br>
              <a:rPr lang="en-US" altLang="zh-TW" dirty="0"/>
            </a:br>
            <a:r>
              <a:rPr lang="zh-TW" altLang="en-US" dirty="0"/>
              <a:t>彈性；</a:t>
            </a:r>
            <a:r>
              <a:rPr lang="en-US" altLang="zh-TW" dirty="0"/>
              <a:t/>
            </a:r>
            <a:br>
              <a:rPr lang="en-US" altLang="zh-TW" dirty="0"/>
            </a:br>
            <a:r>
              <a:rPr lang="zh-TW" altLang="en-US" dirty="0"/>
              <a:t>擴展性；</a:t>
            </a:r>
            <a:r>
              <a:rPr lang="en-US" altLang="zh-TW" dirty="0"/>
              <a:t/>
            </a:r>
            <a:br>
              <a:rPr lang="en-US" altLang="zh-TW" dirty="0"/>
            </a:br>
            <a:r>
              <a:rPr lang="zh-TW" altLang="en-US" dirty="0"/>
              <a:t>容易部署；</a:t>
            </a:r>
            <a:r>
              <a:rPr lang="en-US" altLang="zh-TW" dirty="0"/>
              <a:t/>
            </a:r>
            <a:br>
              <a:rPr lang="en-US" altLang="zh-TW" dirty="0"/>
            </a:br>
            <a:r>
              <a:rPr lang="zh-TW" altLang="en-US" dirty="0"/>
              <a:t>最佳可替換性；</a:t>
            </a:r>
            <a:r>
              <a:rPr lang="en-US" altLang="zh-TW" dirty="0"/>
              <a:t/>
            </a:r>
            <a:br>
              <a:rPr lang="en-US" altLang="zh-TW" dirty="0"/>
            </a:br>
            <a:r>
              <a:rPr lang="zh-TW" altLang="en-US" dirty="0"/>
              <a:t>組合性；</a:t>
            </a:r>
          </a:p>
        </p:txBody>
      </p:sp>
      <p:sp>
        <p:nvSpPr>
          <p:cNvPr id="3" name="內容版面配置區 2"/>
          <p:cNvSpPr>
            <a:spLocks noGrp="1"/>
          </p:cNvSpPr>
          <p:nvPr>
            <p:ph idx="1"/>
          </p:nvPr>
        </p:nvSpPr>
        <p:spPr>
          <a:xfrm>
            <a:off x="4139115" y="731520"/>
            <a:ext cx="7974328" cy="5257800"/>
          </a:xfrm>
        </p:spPr>
        <p:txBody>
          <a:bodyPr/>
          <a:lstStyle/>
          <a:p>
            <a:r>
              <a:rPr lang="zh-TW" altLang="en-US" dirty="0"/>
              <a:t>參考架構</a:t>
            </a:r>
            <a:r>
              <a:rPr lang="en-US" altLang="zh-TW" dirty="0"/>
              <a:t>:</a:t>
            </a:r>
            <a:r>
              <a:rPr lang="zh-TW" altLang="en-US" dirty="0"/>
              <a:t> </a:t>
            </a:r>
            <a:r>
              <a:rPr lang="en-US" altLang="zh-TW" dirty="0" err="1"/>
              <a:t>StackOverflow</a:t>
            </a:r>
            <a:r>
              <a:rPr lang="en-US" altLang="zh-TW" dirty="0"/>
              <a:t> (2016)</a:t>
            </a:r>
            <a:endParaRPr lang="zh-TW" altLang="en-US" dirty="0"/>
          </a:p>
        </p:txBody>
      </p:sp>
      <p:sp>
        <p:nvSpPr>
          <p:cNvPr id="4" name="文字版面配置區 3"/>
          <p:cNvSpPr>
            <a:spLocks noGrp="1"/>
          </p:cNvSpPr>
          <p:nvPr>
            <p:ph type="body" sz="half" idx="2"/>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4139115" y="1522203"/>
            <a:ext cx="7815209" cy="5018187"/>
          </a:xfrm>
          <a:prstGeom prst="rect">
            <a:avLst/>
          </a:prstGeom>
        </p:spPr>
      </p:pic>
    </p:spTree>
    <p:extLst>
      <p:ext uri="{BB962C8B-B14F-4D97-AF65-F5344CB8AC3E}">
        <p14:creationId xmlns:p14="http://schemas.microsoft.com/office/powerpoint/2010/main" val="10944686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38716089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9351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1849143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2051C8-1D54-4CAE-822B-9BF5C05E3E63}">
  <ds:schemaRefs>
    <ds:schemaRef ds:uri="http://purl.org/dc/terms/"/>
    <ds:schemaRef ds:uri="b0e4521d-181b-4aee-b4a8-952b2bc14729"/>
    <ds:schemaRef ds:uri="http://schemas.microsoft.com/office/2006/documentManagement/types"/>
    <ds:schemaRef ds:uri="ed971524-76e7-40a8-a01a-f99956bd178c"/>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479B346-B91C-44CF-9CBE-5329E476BFD7}">
  <ds:schemaRefs>
    <ds:schemaRef ds:uri="http://schemas.microsoft.com/sharepoint/v3/contenttype/forms"/>
  </ds:schemaRefs>
</ds:datastoreItem>
</file>

<file path=customXml/itemProps3.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801</TotalTime>
  <Words>2071</Words>
  <Application>Microsoft Office PowerPoint</Application>
  <PresentationFormat>寬螢幕</PresentationFormat>
  <Paragraphs>506</Paragraphs>
  <Slides>70</Slides>
  <Notes>53</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70</vt:i4>
      </vt:variant>
    </vt:vector>
  </HeadingPairs>
  <TitlesOfParts>
    <vt:vector size="78" baseType="lpstr">
      <vt:lpstr>微軟正黑體</vt:lpstr>
      <vt:lpstr>新細明體</vt:lpstr>
      <vt:lpstr>Arial</vt:lpstr>
      <vt:lpstr>Calibri</vt:lpstr>
      <vt:lpstr>Segoe UI</vt:lpstr>
      <vt:lpstr>Segoe UI Light</vt:lpstr>
      <vt:lpstr>Wingdings</vt:lpstr>
      <vt:lpstr>Connect_2016_Template_Light</vt:lpstr>
      <vt:lpstr> Learn. Imagine. Build. .NET Conf  </vt:lpstr>
      <vt:lpstr>AGENDA</vt:lpstr>
      <vt:lpstr>微服務是什麼?</vt:lpstr>
      <vt:lpstr>微服務的定義</vt:lpstr>
      <vt:lpstr>小巧、專注；自主性；</vt:lpstr>
      <vt:lpstr>PowerPoint 簡報</vt:lpstr>
      <vt:lpstr>技術異質性； 彈性； 擴展性； 容易部署； 最佳可替換性； 組合性；</vt:lpstr>
      <vt:lpstr>PowerPoint 簡報</vt:lpstr>
      <vt:lpstr>PowerPoint 簡報</vt:lpstr>
      <vt:lpstr>必要的 (轉移) 過程 – 切割服務的邊界</vt:lpstr>
      <vt:lpstr>#7, Refactoring a Monolith</vt:lpstr>
      <vt:lpstr>PowerPoint 簡報</vt:lpstr>
      <vt:lpstr>PowerPoint 簡報</vt:lpstr>
      <vt:lpstr>PowerPoint 簡報</vt:lpstr>
      <vt:lpstr>PowerPoint 簡報</vt:lpstr>
      <vt:lpstr>PowerPoint 簡報</vt:lpstr>
      <vt:lpstr>資料庫切割的挑戰</vt:lpstr>
      <vt:lpstr>PowerPoint 簡報</vt:lpstr>
      <vt:lpstr>PowerPoint 簡報</vt:lpstr>
      <vt:lpstr>PowerPoint 簡報</vt:lpstr>
      <vt:lpstr>PowerPoint 簡報</vt:lpstr>
      <vt:lpstr>Session Agenda</vt:lpstr>
      <vt:lpstr>開發範例: IP2C.NET Service</vt:lpstr>
      <vt:lpstr>傳統的開發方式…</vt:lpstr>
      <vt:lpstr>碰到的困難…</vt:lpstr>
      <vt:lpstr>#1. 容器化的封裝</vt:lpstr>
      <vt:lpstr>VM vs Container: 如何封裝 web application?</vt:lpstr>
      <vt:lpstr>Dockerfile Sample: IP2C.WebAPI</vt:lpstr>
      <vt:lpstr>如何封裝 Job?</vt:lpstr>
      <vt:lpstr>Dockerfile Sample: IP2C.Worker</vt:lpstr>
      <vt:lpstr>#2. 容器化的部署</vt:lpstr>
      <vt:lpstr>PowerPoint 簡報</vt:lpstr>
      <vt:lpstr>DEMO: Local DEV-Environment</vt:lpstr>
      <vt:lpstr>Docker-Compose.yml (example)</vt:lpstr>
      <vt:lpstr>DEMO: 本機部署 (Dev)</vt:lpstr>
      <vt:lpstr>DEMO: Production (@Azure)</vt:lpstr>
      <vt:lpstr>DEMO: 遠端部署 (Azure)</vt:lpstr>
      <vt:lpstr>PowerPoint 簡報</vt:lpstr>
      <vt:lpstr>PowerPoint 簡報</vt:lpstr>
      <vt:lpstr>#3. 不可變的伺服器 (Immutable Servers)</vt:lpstr>
      <vt:lpstr>為什麼該用 "Immutable" 的方式部署?</vt:lpstr>
      <vt:lpstr>"Just Enough", 夠用就好的概念:</vt:lpstr>
      <vt:lpstr>我們需要的其實只有…</vt:lpstr>
      <vt:lpstr>容器讓 APP 變成主角</vt:lpstr>
      <vt:lpstr>案例: 使用 VM 部署的流程</vt:lpstr>
      <vt:lpstr>案例: 使用 Containers 部署的流程</vt:lpstr>
      <vt:lpstr>造句: 如果…, 就…, 就…, 就…</vt:lpstr>
      <vt:lpstr>只改一行 CODE，就把整個容器換掉</vt:lpstr>
      <vt:lpstr>Q: 容器如何做 OS Patch?</vt:lpstr>
      <vt:lpstr>容器如何做 "Windows Update" ??</vt:lpstr>
      <vt:lpstr>如何替你的 APP 更換 OS 版本?</vt:lpstr>
      <vt:lpstr>#4. 跨版本的單元測試</vt:lpstr>
      <vt:lpstr>PowerPoint 簡報</vt:lpstr>
      <vt:lpstr>PowerPoint 簡報</vt:lpstr>
      <vt:lpstr>Unit Test Web API 的困擾…</vt:lpstr>
      <vt:lpstr>單元測試 – 確保跨版本相容性的做法</vt:lpstr>
      <vt:lpstr>跨越版本的單元測試</vt:lpstr>
      <vt:lpstr>#5. References</vt:lpstr>
      <vt:lpstr>PowerPoint 簡報</vt:lpstr>
      <vt:lpstr>PowerPoint 簡報</vt:lpstr>
      <vt:lpstr>PowerPoint 簡報</vt:lpstr>
      <vt:lpstr>PowerPoint 簡報</vt:lpstr>
      <vt:lpstr>PowerPoint 簡報</vt:lpstr>
      <vt:lpstr>PowerPoint 簡報</vt:lpstr>
      <vt:lpstr>PowerPoint 簡報</vt:lpstr>
      <vt:lpstr>Q &amp; A</vt:lpstr>
      <vt:lpstr>Package Once, Run Everywhere!</vt:lpstr>
      <vt:lpstr>總結: 開發人員一定要了解 Container 的原因</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Andrew Wu</cp:lastModifiedBy>
  <cp:revision>25</cp:revision>
  <dcterms:modified xsi:type="dcterms:W3CDTF">2017-12-17T18:24:34Z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